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A5B"/>
    <a:srgbClr val="CCC0DA"/>
    <a:srgbClr val="B2A1C7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E402A-96C5-EDF4-4A76-3C23C1F4427A}" v="2" dt="2024-11-22T13:21:56.328"/>
    <p1510:client id="{339018B0-36CE-2A83-FF80-5371CEB1304B}" v="3" dt="2024-11-22T12:19:43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by Visitacion" userId="S::ruby@pmostrategies.com::4f8176ac-e31f-4a5a-aaf0-84d873fe0f8d" providerId="AD" clId="Web-{339018B0-36CE-2A83-FF80-5371CEB1304B}"/>
    <pc:docChg chg="modSld">
      <pc:chgData name="Ruby Visitacion" userId="S::ruby@pmostrategies.com::4f8176ac-e31f-4a5a-aaf0-84d873fe0f8d" providerId="AD" clId="Web-{339018B0-36CE-2A83-FF80-5371CEB1304B}" dt="2024-11-22T12:19:41.912" v="1" actId="20577"/>
      <pc:docMkLst>
        <pc:docMk/>
      </pc:docMkLst>
      <pc:sldChg chg="modSp">
        <pc:chgData name="Ruby Visitacion" userId="S::ruby@pmostrategies.com::4f8176ac-e31f-4a5a-aaf0-84d873fe0f8d" providerId="AD" clId="Web-{339018B0-36CE-2A83-FF80-5371CEB1304B}" dt="2024-11-22T12:19:41.912" v="1" actId="20577"/>
        <pc:sldMkLst>
          <pc:docMk/>
          <pc:sldMk cId="3176381579" sldId="257"/>
        </pc:sldMkLst>
        <pc:spChg chg="mod">
          <ac:chgData name="Ruby Visitacion" userId="S::ruby@pmostrategies.com::4f8176ac-e31f-4a5a-aaf0-84d873fe0f8d" providerId="AD" clId="Web-{339018B0-36CE-2A83-FF80-5371CEB1304B}" dt="2024-11-22T12:19:41.912" v="1" actId="20577"/>
          <ac:spMkLst>
            <pc:docMk/>
            <pc:sldMk cId="3176381579" sldId="257"/>
            <ac:spMk id="7" creationId="{5A86AB18-0722-4F1A-A03B-0AA8C388F14A}"/>
          </ac:spMkLst>
        </pc:spChg>
      </pc:sldChg>
    </pc:docChg>
  </pc:docChgLst>
  <pc:docChgLst>
    <pc:chgData name="Ruby Visitacion" userId="S::ruby@pmostrategies.com::4f8176ac-e31f-4a5a-aaf0-84d873fe0f8d" providerId="AD" clId="Web-{085E402A-96C5-EDF4-4A76-3C23C1F4427A}"/>
    <pc:docChg chg="modSld">
      <pc:chgData name="Ruby Visitacion" userId="S::ruby@pmostrategies.com::4f8176ac-e31f-4a5a-aaf0-84d873fe0f8d" providerId="AD" clId="Web-{085E402A-96C5-EDF4-4A76-3C23C1F4427A}" dt="2024-11-22T13:21:56.250" v="0" actId="20577"/>
      <pc:docMkLst>
        <pc:docMk/>
      </pc:docMkLst>
      <pc:sldChg chg="modSp">
        <pc:chgData name="Ruby Visitacion" userId="S::ruby@pmostrategies.com::4f8176ac-e31f-4a5a-aaf0-84d873fe0f8d" providerId="AD" clId="Web-{085E402A-96C5-EDF4-4A76-3C23C1F4427A}" dt="2024-11-22T13:21:56.250" v="0" actId="20577"/>
        <pc:sldMkLst>
          <pc:docMk/>
          <pc:sldMk cId="3176381579" sldId="257"/>
        </pc:sldMkLst>
        <pc:spChg chg="mod">
          <ac:chgData name="Ruby Visitacion" userId="S::ruby@pmostrategies.com::4f8176ac-e31f-4a5a-aaf0-84d873fe0f8d" providerId="AD" clId="Web-{085E402A-96C5-EDF4-4A76-3C23C1F4427A}" dt="2024-11-22T13:21:56.250" v="0" actId="20577"/>
          <ac:spMkLst>
            <pc:docMk/>
            <pc:sldMk cId="3176381579" sldId="25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391A0-331B-4613-9983-1B50A8A761E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CA0B-3843-4AAB-9C9D-3270689A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60A0-99B4-41D1-A151-BB87D1890FC0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D9B2-58B9-4F23-878E-0A9A613C40A4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6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B3C5-615A-4F4D-A8B4-FD63AD06F2A7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3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D22D-BCD8-4253-8B4F-E722568332EE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2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4AF9-51FE-43DC-928D-6D028FB80B00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36B9-679D-4229-A587-49863E6DB77D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7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7357-1A3D-4605-B10F-3055F0DC12EA}" type="datetime1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4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FE62D-4BE9-4934-9017-1037073B2EB7}" type="datetime1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2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4B07-DA4E-4E0B-9201-1A71D2CF6744}" type="datetime1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9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1E46-4D83-4968-A059-02F1E1C9F165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1C75-018F-4EFE-848B-593507730C15}" type="datetime1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PMO strategies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4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D9B33-220C-4821-A283-36B5B3B93CC4}" type="datetime1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2017 PMO strategies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658A8-AF4A-40CE-B3B0-DD9922BC6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1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8518" y="337532"/>
            <a:ext cx="7543800" cy="927966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461A5B"/>
                </a:solidFill>
              </a:rPr>
              <a:t>Benefit Realization Report</a:t>
            </a:r>
            <a:endParaRPr lang="en-US" sz="3600" b="1" dirty="0">
              <a:solidFill>
                <a:srgbClr val="461A5B"/>
              </a:solidFill>
              <a:cs typeface="Calibri Light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754409"/>
              </p:ext>
            </p:extLst>
          </p:nvPr>
        </p:nvGraphicFramePr>
        <p:xfrm>
          <a:off x="1464535" y="1179792"/>
          <a:ext cx="8731623" cy="445589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827422">
                  <a:extLst>
                    <a:ext uri="{9D8B030D-6E8A-4147-A177-3AD203B41FA5}">
                      <a16:colId xmlns:a16="http://schemas.microsoft.com/office/drawing/2014/main" val="1794308709"/>
                    </a:ext>
                  </a:extLst>
                </a:gridCol>
                <a:gridCol w="1579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en-CA" sz="1600" baseline="0" dirty="0">
                          <a:effectLst/>
                        </a:rPr>
                        <a:t>Business Objective </a:t>
                      </a:r>
                      <a:endParaRPr lang="en-CA" sz="1600" baseline="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en-CA" sz="1600" baseline="0" dirty="0">
                          <a:effectLst/>
                        </a:rPr>
                        <a:t>Benefit Type</a:t>
                      </a:r>
                      <a:endParaRPr lang="en-CA" sz="1600" baseline="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Benefit</a:t>
                      </a:r>
                      <a:r>
                        <a:rPr lang="en-US" sz="1600" baseline="0" dirty="0">
                          <a:effectLst/>
                        </a:rPr>
                        <a:t> Description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en-US" sz="1600" dirty="0">
                          <a:effectLst/>
                        </a:rPr>
                        <a:t>Outcome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en-CA" sz="1400" dirty="0">
                          <a:effectLst/>
                        </a:rPr>
                        <a:t>Impact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A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/>
                        <a:t>Quantitative/qualitative business benefit in terms of the expected value the product or service will provide for the organization as defined in the Business Case; the organization's Governance Board has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i="1" dirty="0"/>
                        <a:t>Document whether the benefits are: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i="1" dirty="0"/>
                        <a:t>Detailed narrative description of the benefit; start from the Business Case description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i="1" dirty="0"/>
                        <a:t>Results/gaps between Expected and Actual measurements of benefits taken at the defined intervals when benefits are actualized  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/>
                        <a:t>Have all project benefits been realized as estimated? Exceeded or a gap defined? Remediation required?</a:t>
                      </a:r>
                    </a:p>
                    <a:p>
                      <a:endParaRPr lang="en-US" sz="900" i="1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/>
                        <a:t>Tangible ("hard" benefit that you can measure, e.g. cost savings) vs Intangible benefits ("soft" benefit that is often more difficult to concretely measure, e.g. employee morale increases)</a:t>
                      </a:r>
                      <a:endParaRPr lang="en-US" sz="900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i="1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Near-term vs. mid-term vs. long-term (Time Horizon)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Direct or Intermediate (benefits enable other benefits) or End benefits (beneficial end states that the organization desires)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7581" y="5710019"/>
            <a:ext cx="8091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Impact summary:</a:t>
            </a:r>
          </a:p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2067339" y="858840"/>
            <a:ext cx="67718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A47C281-6BFA-4656-A570-4069C48C5B1E}"/>
              </a:ext>
            </a:extLst>
          </p:cNvPr>
          <p:cNvSpPr txBox="1"/>
          <p:nvPr/>
        </p:nvSpPr>
        <p:spPr>
          <a:xfrm>
            <a:off x="1711647" y="907295"/>
            <a:ext cx="7270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Instructions:</a:t>
            </a:r>
            <a:r>
              <a:rPr lang="en-US" sz="1200" i="1" dirty="0"/>
              <a:t> Delete italicized instructional information</a:t>
            </a:r>
            <a:endParaRPr lang="en-US" sz="12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A86AB18-0722-4F1A-A03B-0AA8C388F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800" dirty="0"/>
              <a:t>© PMO Strategies | All Rights Reserved</a:t>
            </a:r>
            <a:br>
              <a:rPr lang="en-US" sz="900" dirty="0"/>
            </a:br>
            <a:r>
              <a:rPr lang="en-US" sz="800" dirty="0"/>
              <a:t>Individual license granted according to copyright terms and conditions</a:t>
            </a:r>
          </a:p>
          <a:p>
            <a:endParaRPr lang="en-US" sz="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86095-E89F-71E0-3201-E18751E50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435" y="6122207"/>
            <a:ext cx="2128844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8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89d3ba-fea0-45ef-ba8d-06cc567abab2" xsi:nil="true"/>
    <lcf76f155ced4ddcb4097134ff3c332f xmlns="98838699-4e4f-4dc2-88af-3a0cb934f81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664C49B2D4A438642372C808199F0" ma:contentTypeVersion="19" ma:contentTypeDescription="Create a new document." ma:contentTypeScope="" ma:versionID="d3fbc18fce0dc8079126aa2d78f98296">
  <xsd:schema xmlns:xsd="http://www.w3.org/2001/XMLSchema" xmlns:xs="http://www.w3.org/2001/XMLSchema" xmlns:p="http://schemas.microsoft.com/office/2006/metadata/properties" xmlns:ns2="5a89d3ba-fea0-45ef-ba8d-06cc567abab2" xmlns:ns3="98838699-4e4f-4dc2-88af-3a0cb934f81d" targetNamespace="http://schemas.microsoft.com/office/2006/metadata/properties" ma:root="true" ma:fieldsID="9e2e39843b2bca29943e409d671120ec" ns2:_="" ns3:_="">
    <xsd:import namespace="5a89d3ba-fea0-45ef-ba8d-06cc567abab2"/>
    <xsd:import namespace="98838699-4e4f-4dc2-88af-3a0cb934f81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9d3ba-fea0-45ef-ba8d-06cc567aba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1705e26-22da-4976-bcef-5ebf74951e4f}" ma:internalName="TaxCatchAll" ma:showField="CatchAllData" ma:web="5a89d3ba-fea0-45ef-ba8d-06cc567aba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38699-4e4f-4dc2-88af-3a0cb934f8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39e9375-8a46-4830-8c4c-d8a9c44870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838BA4-0C78-440A-A546-F814CCCB5571}">
  <ds:schemaRefs>
    <ds:schemaRef ds:uri="http://schemas.microsoft.com/office/2006/documentManagement/types"/>
    <ds:schemaRef ds:uri="http://purl.org/dc/elements/1.1/"/>
    <ds:schemaRef ds:uri="5a89d3ba-fea0-45ef-ba8d-06cc567abab2"/>
    <ds:schemaRef ds:uri="http://schemas.microsoft.com/office/infopath/2007/PartnerControls"/>
    <ds:schemaRef ds:uri="http://purl.org/dc/dcmitype/"/>
    <ds:schemaRef ds:uri="http://purl.org/dc/terms/"/>
    <ds:schemaRef ds:uri="98838699-4e4f-4dc2-88af-3a0cb934f81d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57D683-91AB-4330-B9A3-6E322FBBF3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9d3ba-fea0-45ef-ba8d-06cc567abab2"/>
    <ds:schemaRef ds:uri="98838699-4e4f-4dc2-88af-3a0cb934f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F702E8-C4C2-46F6-90AC-5A0102AEE3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IMPACTbyLaura</dc:creator>
  <cp:lastModifiedBy>john louie visitacion</cp:lastModifiedBy>
  <cp:revision>15</cp:revision>
  <dcterms:created xsi:type="dcterms:W3CDTF">2017-05-12T17:56:05Z</dcterms:created>
  <dcterms:modified xsi:type="dcterms:W3CDTF">2024-11-22T13:21:56Z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0x010100C63664C49B2D4A438642372C808199F0</vt:lpwstr>
  </property>
  <property fmtid="{D5CDD505-2E9C-101B-9397-08002B2CF9AE}" pid="3" name="MediaServiceImageTags">
    <vt:lpwstr/>
  </property>
</Properties>
</file>