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313"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A519"/>
    <a:srgbClr val="58EE25"/>
    <a:srgbClr val="197CD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847" autoAdjust="0"/>
  </p:normalViewPr>
  <p:slideViewPr>
    <p:cSldViewPr snapToGrid="0" snapToObjects="1">
      <p:cViewPr varScale="1">
        <p:scale>
          <a:sx n="64" d="100"/>
          <a:sy n="64" d="100"/>
        </p:scale>
        <p:origin x="48" y="499"/>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681E4B-588A-DB48-9481-5EA4C2805F8E}" type="datetimeFigureOut">
              <a:rPr lang="en-US" smtClean="0"/>
              <a:t>9/4/2017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5A3834-BB4F-E042-8478-2EA634C0477C}" type="slidenum">
              <a:rPr lang="en-US" smtClean="0"/>
              <a:t>‹#›</a:t>
            </a:fld>
            <a:endParaRPr lang="en-US"/>
          </a:p>
        </p:txBody>
      </p:sp>
    </p:spTree>
    <p:extLst>
      <p:ext uri="{BB962C8B-B14F-4D97-AF65-F5344CB8AC3E}">
        <p14:creationId xmlns:p14="http://schemas.microsoft.com/office/powerpoint/2010/main" val="31372028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We believe reporting should be simple and information sharing straightforward.  Our one page executive dashboard can be used for a single project or modified to provide information for an entire portfolio of projects.  The key to this report is that you must give executives the information they need to make educated and informed decisions...then stop!  Don't provide too much information.  It only muddies the waters of effective decision making.  If you want your executives to focus, give them that focus.  Tell them what they need to know and do in order to keep you and your projects moving forward...then you can get back to what you do best, which is to Get. It. Done.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Instructions:</a:t>
            </a:r>
          </a:p>
          <a:p>
            <a:pPr marL="228600" indent="-228600">
              <a:buFont typeface="+mj-lt"/>
              <a:buAutoNum type="arabicPeriod"/>
            </a:pPr>
            <a:r>
              <a:rPr lang="en-US" sz="1200" kern="1200" dirty="0">
                <a:solidFill>
                  <a:schemeClr val="tx1"/>
                </a:solidFill>
                <a:effectLst/>
                <a:latin typeface="+mn-lt"/>
                <a:ea typeface="+mn-ea"/>
                <a:cs typeface="+mn-cs"/>
              </a:rPr>
              <a:t>Summary:</a:t>
            </a:r>
            <a:r>
              <a:rPr lang="en-US" sz="1200" kern="1200" baseline="0" dirty="0">
                <a:solidFill>
                  <a:schemeClr val="tx1"/>
                </a:solidFill>
                <a:effectLst/>
                <a:latin typeface="+mn-lt"/>
                <a:ea typeface="+mn-ea"/>
                <a:cs typeface="+mn-cs"/>
              </a:rPr>
              <a:t>  Provide a simple bottom line up front (BLUF) status that can stand alone to describe the project status.</a:t>
            </a:r>
          </a:p>
          <a:p>
            <a:pPr marL="228600" indent="-228600">
              <a:buFont typeface="+mj-lt"/>
              <a:buAutoNum type="arabicPeriod"/>
            </a:pPr>
            <a:r>
              <a:rPr lang="en-US" sz="1200" kern="1200" baseline="0" dirty="0">
                <a:solidFill>
                  <a:schemeClr val="tx1"/>
                </a:solidFill>
                <a:effectLst/>
                <a:latin typeface="+mn-lt"/>
                <a:ea typeface="+mn-ea"/>
                <a:cs typeface="+mn-cs"/>
              </a:rPr>
              <a:t>Key Decisions Made:  Focus on a summary of decision and outcomes as a result of the decision.</a:t>
            </a:r>
          </a:p>
          <a:p>
            <a:pPr marL="228600" indent="-228600">
              <a:buFont typeface="+mj-lt"/>
              <a:buAutoNum type="arabicPeriod"/>
            </a:pPr>
            <a:r>
              <a:rPr lang="en-US" sz="1200" kern="1200" baseline="0" dirty="0">
                <a:solidFill>
                  <a:schemeClr val="tx1"/>
                </a:solidFill>
                <a:effectLst/>
                <a:latin typeface="+mn-lt"/>
                <a:ea typeface="+mn-ea"/>
                <a:cs typeface="+mn-cs"/>
              </a:rPr>
              <a:t>Items Requiring Management Attention:  This is where you identify support you need from management.  USE THIS to manage up.</a:t>
            </a:r>
          </a:p>
          <a:p>
            <a:pPr marL="228600" indent="-228600">
              <a:buFont typeface="+mj-lt"/>
              <a:buAutoNum type="arabicPeriod"/>
            </a:pPr>
            <a:r>
              <a:rPr lang="en-US" sz="1200" kern="1200" baseline="0" dirty="0">
                <a:solidFill>
                  <a:schemeClr val="tx1"/>
                </a:solidFill>
                <a:effectLst/>
                <a:latin typeface="+mn-lt"/>
                <a:ea typeface="+mn-ea"/>
                <a:cs typeface="+mn-cs"/>
              </a:rPr>
              <a:t>Activities Accomplished This Reporting Period: Highlights of what got done.</a:t>
            </a:r>
          </a:p>
          <a:p>
            <a:pPr marL="228600" indent="-228600">
              <a:buFont typeface="+mj-lt"/>
              <a:buAutoNum type="arabicPeriod"/>
            </a:pPr>
            <a:r>
              <a:rPr lang="en-US" sz="1200" kern="1200" baseline="0" dirty="0">
                <a:solidFill>
                  <a:schemeClr val="tx1"/>
                </a:solidFill>
                <a:effectLst/>
                <a:latin typeface="+mn-lt"/>
                <a:ea typeface="+mn-ea"/>
                <a:cs typeface="+mn-cs"/>
              </a:rPr>
              <a:t>Planned Activities for Next Reporting Period: Highlights of what you intend to get done.</a:t>
            </a:r>
          </a:p>
          <a:p>
            <a:pPr marL="228600" indent="-228600">
              <a:buFont typeface="+mj-lt"/>
              <a:buAutoNum type="arabicPeriod"/>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EDE5B4C-5836-45AE-B48F-938815C367FF}" type="slidenum">
              <a:rPr lang="en-US" smtClean="0"/>
              <a:t>1</a:t>
            </a:fld>
            <a:endParaRPr lang="en-US"/>
          </a:p>
        </p:txBody>
      </p:sp>
    </p:spTree>
    <p:extLst>
      <p:ext uri="{BB962C8B-B14F-4D97-AF65-F5344CB8AC3E}">
        <p14:creationId xmlns:p14="http://schemas.microsoft.com/office/powerpoint/2010/main" val="38381325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ITPRO Intro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stretch>
            <a:fillRect/>
          </a:stretch>
        </p:blipFill>
        <p:spPr>
          <a:xfrm>
            <a:off x="0" y="0"/>
            <a:ext cx="9144000" cy="6858000"/>
          </a:xfrm>
          <a:prstGeom prst="rect">
            <a:avLst/>
          </a:prstGeom>
        </p:spPr>
      </p:pic>
      <p:pic>
        <p:nvPicPr>
          <p:cNvPr id="7" name="Picture 6" descr="GITPRO Logo On Blue.pdf"/>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81540" y="2626365"/>
            <a:ext cx="6719460" cy="1694614"/>
          </a:xfrm>
          <a:prstGeom prst="rect">
            <a:avLst/>
          </a:prstGeom>
        </p:spPr>
      </p:pic>
    </p:spTree>
    <p:extLst>
      <p:ext uri="{BB962C8B-B14F-4D97-AF65-F5344CB8AC3E}">
        <p14:creationId xmlns:p14="http://schemas.microsoft.com/office/powerpoint/2010/main" val="3452254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stretch>
            <a:fillRect/>
          </a:stretch>
        </p:blipFill>
        <p:spPr>
          <a:xfrm>
            <a:off x="0" y="1998113"/>
            <a:ext cx="9144000" cy="4871432"/>
          </a:xfrm>
          <a:prstGeom prst="rect">
            <a:avLst/>
          </a:prstGeom>
        </p:spPr>
      </p:pic>
      <p:pic>
        <p:nvPicPr>
          <p:cNvPr id="7" name="Picture 6" descr="GITPRO Logo On Blue.pdf"/>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738091" y="5906454"/>
            <a:ext cx="2756622" cy="695206"/>
          </a:xfrm>
          <a:prstGeom prst="rect">
            <a:avLst/>
          </a:prstGeom>
        </p:spPr>
      </p:pic>
      <p:sp>
        <p:nvSpPr>
          <p:cNvPr id="4" name="Text Placeholder 2"/>
          <p:cNvSpPr>
            <a:spLocks noGrp="1"/>
          </p:cNvSpPr>
          <p:nvPr>
            <p:ph type="body" idx="1" hasCustomPrompt="1"/>
          </p:nvPr>
        </p:nvSpPr>
        <p:spPr>
          <a:xfrm>
            <a:off x="722313" y="1004464"/>
            <a:ext cx="7772400" cy="610250"/>
          </a:xfrm>
        </p:spPr>
        <p:txBody>
          <a:bodyPr anchor="b">
            <a:normAutofit/>
          </a:bodyPr>
          <a:lstStyle>
            <a:lvl1pPr marL="0" indent="0">
              <a:buNone/>
              <a:defRPr sz="2800" b="1">
                <a:solidFill>
                  <a:srgbClr val="197CD5"/>
                </a:solidFill>
                <a:latin typeface="Century Gothic"/>
                <a:cs typeface="Century Gothic"/>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YOUR NAME OR LOGO</a:t>
            </a:r>
          </a:p>
        </p:txBody>
      </p:sp>
      <p:sp>
        <p:nvSpPr>
          <p:cNvPr id="5" name="Title 1"/>
          <p:cNvSpPr>
            <a:spLocks noGrp="1"/>
          </p:cNvSpPr>
          <p:nvPr>
            <p:ph type="title" hasCustomPrompt="1"/>
          </p:nvPr>
        </p:nvSpPr>
        <p:spPr>
          <a:xfrm>
            <a:off x="722313" y="2299209"/>
            <a:ext cx="7772400" cy="1644398"/>
          </a:xfrm>
        </p:spPr>
        <p:txBody>
          <a:bodyPr anchor="t">
            <a:noAutofit/>
          </a:bodyPr>
          <a:lstStyle>
            <a:lvl1pPr algn="l">
              <a:defRPr sz="4400" b="0" cap="none" baseline="0">
                <a:solidFill>
                  <a:schemeClr val="bg1"/>
                </a:solidFill>
                <a:latin typeface="+mn-lt"/>
                <a:cs typeface="Calibri"/>
              </a:defRPr>
            </a:lvl1pPr>
          </a:lstStyle>
          <a:p>
            <a:r>
              <a:rPr lang="en-US" dirty="0"/>
              <a:t>This is the title of the presentation which may take multiple lines</a:t>
            </a:r>
          </a:p>
        </p:txBody>
      </p:sp>
      <p:sp>
        <p:nvSpPr>
          <p:cNvPr id="11" name="Rectangle 10"/>
          <p:cNvSpPr/>
          <p:nvPr userDrawn="1"/>
        </p:nvSpPr>
        <p:spPr>
          <a:xfrm>
            <a:off x="0" y="1870362"/>
            <a:ext cx="9144000" cy="137160"/>
          </a:xfrm>
          <a:prstGeom prst="rect">
            <a:avLst/>
          </a:prstGeom>
          <a:solidFill>
            <a:srgbClr val="3EA51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 Placeholder 11"/>
          <p:cNvSpPr>
            <a:spLocks noGrp="1"/>
          </p:cNvSpPr>
          <p:nvPr>
            <p:ph type="body" sz="quarter" idx="14" hasCustomPrompt="1"/>
          </p:nvPr>
        </p:nvSpPr>
        <p:spPr>
          <a:xfrm>
            <a:off x="722313" y="4667177"/>
            <a:ext cx="3630323" cy="419100"/>
          </a:xfrm>
          <a:ln>
            <a:noFill/>
          </a:ln>
        </p:spPr>
        <p:txBody>
          <a:bodyPr anchor="t">
            <a:noAutofit/>
          </a:bodyPr>
          <a:lstStyle>
            <a:lvl1pPr marL="0" indent="0">
              <a:buNone/>
              <a:defRPr sz="2400" baseline="0">
                <a:solidFill>
                  <a:schemeClr val="bg1"/>
                </a:solidFill>
              </a:defRPr>
            </a:lvl1pPr>
          </a:lstStyle>
          <a:p>
            <a:pPr lvl="0"/>
            <a:r>
              <a:rPr lang="en-US" dirty="0"/>
              <a:t>April 7, 2016</a:t>
            </a:r>
          </a:p>
        </p:txBody>
      </p:sp>
    </p:spTree>
    <p:extLst>
      <p:ext uri="{BB962C8B-B14F-4D97-AF65-F5344CB8AC3E}">
        <p14:creationId xmlns:p14="http://schemas.microsoft.com/office/powerpoint/2010/main" val="240515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p:spTree>
      <p:nvGrpSpPr>
        <p:cNvPr id="1" name=""/>
        <p:cNvGrpSpPr/>
        <p:nvPr/>
      </p:nvGrpSpPr>
      <p:grpSpPr>
        <a:xfrm>
          <a:off x="0" y="0"/>
          <a:ext cx="0" cy="0"/>
          <a:chOff x="0" y="0"/>
          <a:chExt cx="0" cy="0"/>
        </a:xfrm>
      </p:grpSpPr>
      <p:sp>
        <p:nvSpPr>
          <p:cNvPr id="4" name="Rectangle 3"/>
          <p:cNvSpPr/>
          <p:nvPr userDrawn="1"/>
        </p:nvSpPr>
        <p:spPr>
          <a:xfrm>
            <a:off x="-3" y="6711627"/>
            <a:ext cx="9144002" cy="157438"/>
          </a:xfrm>
          <a:prstGeom prst="rect">
            <a:avLst/>
          </a:prstGeom>
          <a:gradFill>
            <a:gsLst>
              <a:gs pos="0">
                <a:srgbClr val="3EA519"/>
              </a:gs>
              <a:gs pos="100000">
                <a:schemeClr val="bg1"/>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415636"/>
            <a:ext cx="8229600" cy="1002002"/>
          </a:xfrm>
        </p:spPr>
        <p:txBody>
          <a:bodyPr anchor="t"/>
          <a:lstStyle>
            <a:lvl1pPr>
              <a:defRPr>
                <a:solidFill>
                  <a:srgbClr val="197CD5"/>
                </a:solidFill>
              </a:defRPr>
            </a:lvl1pPr>
          </a:lstStyle>
          <a:p>
            <a:r>
              <a:rPr lang="en-US" dirty="0"/>
              <a:t>Click to edit Master title style</a:t>
            </a:r>
          </a:p>
        </p:txBody>
      </p:sp>
      <p:sp>
        <p:nvSpPr>
          <p:cNvPr id="3" name="Content Placeholder 2"/>
          <p:cNvSpPr>
            <a:spLocks noGrp="1"/>
          </p:cNvSpPr>
          <p:nvPr>
            <p:ph idx="1"/>
          </p:nvPr>
        </p:nvSpPr>
        <p:spPr>
          <a:xfrm>
            <a:off x="457200" y="1600200"/>
            <a:ext cx="8229600" cy="4541982"/>
          </a:xfrm>
        </p:spPr>
        <p:txBody>
          <a:bodyPr/>
          <a:lstStyle>
            <a:lvl1pPr>
              <a:defRPr>
                <a:solidFill>
                  <a:schemeClr val="bg1">
                    <a:lumMod val="50000"/>
                  </a:schemeClr>
                </a:solidFill>
              </a:defRPr>
            </a:lvl1pPr>
            <a:lvl2pPr>
              <a:defRPr>
                <a:solidFill>
                  <a:schemeClr val="bg1">
                    <a:lumMod val="50000"/>
                  </a:schemeClr>
                </a:solidFill>
              </a:defRPr>
            </a:lvl2pPr>
            <a:lvl3pPr>
              <a:defRPr sz="2400">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descr="GITPRO Logo On White.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96545" y="6253531"/>
            <a:ext cx="1724890" cy="435007"/>
          </a:xfrm>
          <a:prstGeom prst="rect">
            <a:avLst/>
          </a:prstGeom>
        </p:spPr>
      </p:pic>
      <p:sp>
        <p:nvSpPr>
          <p:cNvPr id="13" name="Slide Number Placeholder 5"/>
          <p:cNvSpPr txBox="1">
            <a:spLocks/>
          </p:cNvSpPr>
          <p:nvPr userDrawn="1"/>
        </p:nvSpPr>
        <p:spPr>
          <a:xfrm>
            <a:off x="457200" y="6274548"/>
            <a:ext cx="547254" cy="425535"/>
          </a:xfrm>
          <a:prstGeom prst="rect">
            <a:avLst/>
          </a:prstGeom>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EEFCC16-21EB-4930-9087-60198BCD9C19}" type="slidenum">
              <a:rPr lang="en-US" sz="1400" smtClean="0">
                <a:solidFill>
                  <a:srgbClr val="7F7F7F"/>
                </a:solidFill>
                <a:latin typeface="Calibri"/>
                <a:cs typeface="Calibri"/>
              </a:rPr>
              <a:pPr/>
              <a:t>‹#›</a:t>
            </a:fld>
            <a:endParaRPr lang="en-US" sz="1000" dirty="0">
              <a:solidFill>
                <a:srgbClr val="7F7F7F"/>
              </a:solidFill>
              <a:latin typeface="Calibri"/>
              <a:cs typeface="Calibri"/>
            </a:endParaRPr>
          </a:p>
        </p:txBody>
      </p:sp>
      <p:sp>
        <p:nvSpPr>
          <p:cNvPr id="15" name="Text Placeholder 14"/>
          <p:cNvSpPr>
            <a:spLocks noGrp="1"/>
          </p:cNvSpPr>
          <p:nvPr>
            <p:ph type="body" sz="quarter" idx="14" hasCustomPrompt="1"/>
          </p:nvPr>
        </p:nvSpPr>
        <p:spPr>
          <a:xfrm>
            <a:off x="773554" y="6274547"/>
            <a:ext cx="5091545" cy="425535"/>
          </a:xfrm>
        </p:spPr>
        <p:txBody>
          <a:bodyPr lIns="0" tIns="0" rIns="0" bIns="0">
            <a:noAutofit/>
          </a:bodyPr>
          <a:lstStyle>
            <a:lvl1pPr marL="0" indent="0">
              <a:lnSpc>
                <a:spcPct val="100000"/>
              </a:lnSpc>
              <a:buNone/>
              <a:defRPr sz="1400" baseline="0">
                <a:solidFill>
                  <a:srgbClr val="7F7F7F"/>
                </a:solidFill>
              </a:defRPr>
            </a:lvl1pPr>
          </a:lstStyle>
          <a:p>
            <a:pPr lvl="0"/>
            <a:r>
              <a:rPr lang="en-US" dirty="0"/>
              <a:t>Title of Presentation</a:t>
            </a:r>
          </a:p>
        </p:txBody>
      </p:sp>
    </p:spTree>
    <p:extLst>
      <p:ext uri="{BB962C8B-B14F-4D97-AF65-F5344CB8AC3E}">
        <p14:creationId xmlns:p14="http://schemas.microsoft.com/office/powerpoint/2010/main" val="2637698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No Footer">
    <p:spTree>
      <p:nvGrpSpPr>
        <p:cNvPr id="1" name=""/>
        <p:cNvGrpSpPr/>
        <p:nvPr/>
      </p:nvGrpSpPr>
      <p:grpSpPr>
        <a:xfrm>
          <a:off x="0" y="0"/>
          <a:ext cx="0" cy="0"/>
          <a:chOff x="0" y="0"/>
          <a:chExt cx="0" cy="0"/>
        </a:xfrm>
      </p:grpSpPr>
      <p:sp>
        <p:nvSpPr>
          <p:cNvPr id="4" name="Rectangle 3"/>
          <p:cNvSpPr/>
          <p:nvPr userDrawn="1"/>
        </p:nvSpPr>
        <p:spPr>
          <a:xfrm>
            <a:off x="-3" y="6711627"/>
            <a:ext cx="9144002" cy="157438"/>
          </a:xfrm>
          <a:prstGeom prst="rect">
            <a:avLst/>
          </a:prstGeom>
          <a:gradFill>
            <a:gsLst>
              <a:gs pos="0">
                <a:srgbClr val="3EA519"/>
              </a:gs>
              <a:gs pos="100000">
                <a:schemeClr val="bg1"/>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415636"/>
            <a:ext cx="8229600" cy="1002002"/>
          </a:xfrm>
        </p:spPr>
        <p:txBody>
          <a:bodyPr anchor="t"/>
          <a:lstStyle>
            <a:lvl1pPr>
              <a:defRPr>
                <a:solidFill>
                  <a:srgbClr val="197CD5"/>
                </a:solidFill>
              </a:defRPr>
            </a:lvl1pPr>
          </a:lstStyle>
          <a:p>
            <a:r>
              <a:rPr lang="en-US" dirty="0"/>
              <a:t>Click to edit Master title style</a:t>
            </a:r>
          </a:p>
        </p:txBody>
      </p:sp>
      <p:sp>
        <p:nvSpPr>
          <p:cNvPr id="3" name="Content Placeholder 2"/>
          <p:cNvSpPr>
            <a:spLocks noGrp="1"/>
          </p:cNvSpPr>
          <p:nvPr>
            <p:ph idx="1"/>
          </p:nvPr>
        </p:nvSpPr>
        <p:spPr>
          <a:xfrm>
            <a:off x="457200" y="1600200"/>
            <a:ext cx="8229600" cy="4541982"/>
          </a:xfrm>
        </p:spPr>
        <p:txBody>
          <a:bodyPr/>
          <a:lstStyle>
            <a:lvl1pPr>
              <a:defRPr>
                <a:solidFill>
                  <a:schemeClr val="tx1">
                    <a:lumMod val="50000"/>
                    <a:lumOff val="50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txBox="1">
            <a:spLocks/>
          </p:cNvSpPr>
          <p:nvPr userDrawn="1"/>
        </p:nvSpPr>
        <p:spPr>
          <a:xfrm>
            <a:off x="457200" y="6274548"/>
            <a:ext cx="547254" cy="425535"/>
          </a:xfrm>
          <a:prstGeom prst="rect">
            <a:avLst/>
          </a:prstGeom>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EEFCC16-21EB-4930-9087-60198BCD9C19}" type="slidenum">
              <a:rPr lang="en-US" sz="1400" smtClean="0">
                <a:solidFill>
                  <a:srgbClr val="7F7F7F"/>
                </a:solidFill>
                <a:latin typeface="Calibri"/>
                <a:cs typeface="Calibri"/>
              </a:rPr>
              <a:pPr/>
              <a:t>‹#›</a:t>
            </a:fld>
            <a:endParaRPr lang="en-US" sz="1000" dirty="0">
              <a:solidFill>
                <a:srgbClr val="7F7F7F"/>
              </a:solidFill>
              <a:latin typeface="Calibri"/>
              <a:cs typeface="Calibri"/>
            </a:endParaRPr>
          </a:p>
        </p:txBody>
      </p:sp>
      <p:pic>
        <p:nvPicPr>
          <p:cNvPr id="6" name="Picture 5" descr="GITPRO Logo On White.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96545" y="6253531"/>
            <a:ext cx="1724890" cy="435007"/>
          </a:xfrm>
          <a:prstGeom prst="rect">
            <a:avLst/>
          </a:prstGeom>
        </p:spPr>
      </p:pic>
    </p:spTree>
    <p:extLst>
      <p:ext uri="{BB962C8B-B14F-4D97-AF65-F5344CB8AC3E}">
        <p14:creationId xmlns:p14="http://schemas.microsoft.com/office/powerpoint/2010/main" val="2546815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descr="GITPRO Logo On White.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96545" y="6253531"/>
            <a:ext cx="1724890" cy="435007"/>
          </a:xfrm>
          <a:prstGeom prst="rect">
            <a:avLst/>
          </a:prstGeom>
        </p:spPr>
      </p:pic>
      <p:sp>
        <p:nvSpPr>
          <p:cNvPr id="3" name="Slide Number Placeholder 5"/>
          <p:cNvSpPr txBox="1">
            <a:spLocks/>
          </p:cNvSpPr>
          <p:nvPr userDrawn="1"/>
        </p:nvSpPr>
        <p:spPr>
          <a:xfrm>
            <a:off x="457200" y="6274548"/>
            <a:ext cx="547254" cy="425535"/>
          </a:xfrm>
          <a:prstGeom prst="rect">
            <a:avLst/>
          </a:prstGeom>
        </p:spPr>
        <p:txBody>
          <a:bodyPr lIns="0" tIns="0" rIns="0" bIns="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EEFCC16-21EB-4930-9087-60198BCD9C19}" type="slidenum">
              <a:rPr lang="en-US" sz="1400" smtClean="0">
                <a:solidFill>
                  <a:srgbClr val="7F7F7F"/>
                </a:solidFill>
                <a:latin typeface="Calibri"/>
                <a:cs typeface="Calibri"/>
              </a:rPr>
              <a:pPr/>
              <a:t>‹#›</a:t>
            </a:fld>
            <a:endParaRPr lang="en-US" sz="1000" dirty="0">
              <a:solidFill>
                <a:srgbClr val="7F7F7F"/>
              </a:solidFill>
              <a:latin typeface="Calibri"/>
              <a:cs typeface="Calibri"/>
            </a:endParaRPr>
          </a:p>
        </p:txBody>
      </p:sp>
    </p:spTree>
    <p:extLst>
      <p:ext uri="{BB962C8B-B14F-4D97-AF65-F5344CB8AC3E}">
        <p14:creationId xmlns:p14="http://schemas.microsoft.com/office/powerpoint/2010/main" val="2025870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chor="t">
            <a:normAutofit/>
          </a:bodyPr>
          <a:lstStyle>
            <a:lvl1pPr algn="l">
              <a:defRPr sz="2800"/>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5E2E9B-C5F6-4D6A-9C07-4639B211B9C9}" type="datetimeFigureOut">
              <a:rPr lang="en-US" smtClean="0"/>
              <a:t>9/4/2017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3B2B6-480E-49AD-97C6-F42D45682701}" type="slidenum">
              <a:rPr lang="en-US" smtClean="0"/>
              <a:t>‹#›</a:t>
            </a:fld>
            <a:endParaRPr lang="en-US"/>
          </a:p>
        </p:txBody>
      </p:sp>
    </p:spTree>
    <p:extLst>
      <p:ext uri="{BB962C8B-B14F-4D97-AF65-F5344CB8AC3E}">
        <p14:creationId xmlns:p14="http://schemas.microsoft.com/office/powerpoint/2010/main" val="32623800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29181A-254B-2144-A830-84B2B05CA2AF}" type="slidenum">
              <a:rPr lang="en-US" smtClean="0"/>
              <a:t>‹#›</a:t>
            </a:fld>
            <a:endParaRPr lang="en-US"/>
          </a:p>
        </p:txBody>
      </p:sp>
    </p:spTree>
    <p:extLst>
      <p:ext uri="{BB962C8B-B14F-4D97-AF65-F5344CB8AC3E}">
        <p14:creationId xmlns:p14="http://schemas.microsoft.com/office/powerpoint/2010/main" val="2596636658"/>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6" r:id="rId3"/>
    <p:sldLayoutId id="2147483668" r:id="rId4"/>
    <p:sldLayoutId id="2147483655" r:id="rId5"/>
    <p:sldLayoutId id="2147483670" r:id="rId6"/>
  </p:sldLayoutIdLst>
  <p:hf sldNum="0" hdr="0" dt="0"/>
  <p:txStyles>
    <p:titleStyle>
      <a:lvl1pPr algn="l"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60000">
              <a:schemeClr val="bg1"/>
            </a:gs>
            <a:gs pos="0">
              <a:schemeClr val="bg1">
                <a:lumMod val="85000"/>
              </a:schemeClr>
            </a:gs>
          </a:gsLst>
          <a:lin ang="16200000" scaled="1"/>
          <a:tileRect/>
        </a:gradFill>
        <a:effectLst/>
      </p:bgPr>
    </p:bg>
    <p:spTree>
      <p:nvGrpSpPr>
        <p:cNvPr id="1" name=""/>
        <p:cNvGrpSpPr/>
        <p:nvPr/>
      </p:nvGrpSpPr>
      <p:grpSpPr>
        <a:xfrm>
          <a:off x="0" y="0"/>
          <a:ext cx="0" cy="0"/>
          <a:chOff x="0" y="0"/>
          <a:chExt cx="0" cy="0"/>
        </a:xfrm>
      </p:grpSpPr>
      <p:grpSp>
        <p:nvGrpSpPr>
          <p:cNvPr id="11" name="Group 10"/>
          <p:cNvGrpSpPr/>
          <p:nvPr/>
        </p:nvGrpSpPr>
        <p:grpSpPr>
          <a:xfrm>
            <a:off x="0" y="5716952"/>
            <a:ext cx="4593106" cy="1141048"/>
            <a:chOff x="-12966" y="1745787"/>
            <a:chExt cx="9144000" cy="614524"/>
          </a:xfrm>
        </p:grpSpPr>
        <p:sp>
          <p:nvSpPr>
            <p:cNvPr id="25" name="Rectangle 7"/>
            <p:cNvSpPr>
              <a:spLocks noChangeArrowheads="1"/>
            </p:cNvSpPr>
            <p:nvPr/>
          </p:nvSpPr>
          <p:spPr bwMode="auto">
            <a:xfrm>
              <a:off x="-12966" y="1745787"/>
              <a:ext cx="9144000" cy="614524"/>
            </a:xfrm>
            <a:prstGeom prst="rect">
              <a:avLst/>
            </a:prstGeom>
            <a:solidFill>
              <a:srgbClr val="FFFFFF"/>
            </a:solidFill>
            <a:ln w="9525">
              <a:solidFill>
                <a:srgbClr val="000000"/>
              </a:solidFill>
              <a:miter lim="800000"/>
              <a:headEnd/>
              <a:tailEnd/>
            </a:ln>
          </p:spPr>
          <p:txBody>
            <a:bodyPr/>
            <a:lstStyle/>
            <a:p>
              <a:pPr marL="2057400" lvl="4" indent="-228600" fontAlgn="base">
                <a:spcBef>
                  <a:spcPct val="0"/>
                </a:spcBef>
                <a:spcAft>
                  <a:spcPts val="600"/>
                </a:spcAft>
                <a:buFont typeface="Wingdings 3" pitchFamily="18" charset="2"/>
                <a:buNone/>
              </a:pPr>
              <a:endParaRPr lang="en-US" sz="1100" dirty="0">
                <a:solidFill>
                  <a:srgbClr val="000000"/>
                </a:solidFill>
                <a:cs typeface="Arial" panose="020B0604020202020204" pitchFamily="34" charset="0"/>
              </a:endParaRPr>
            </a:p>
          </p:txBody>
        </p:sp>
        <p:sp>
          <p:nvSpPr>
            <p:cNvPr id="26" name="Text Box 85"/>
            <p:cNvSpPr txBox="1">
              <a:spLocks noChangeArrowheads="1"/>
            </p:cNvSpPr>
            <p:nvPr/>
          </p:nvSpPr>
          <p:spPr bwMode="auto">
            <a:xfrm>
              <a:off x="-12964" y="1773990"/>
              <a:ext cx="9081480" cy="107481"/>
            </a:xfrm>
            <a:prstGeom prst="rect">
              <a:avLst/>
            </a:prstGeom>
            <a:noFill/>
            <a:ln w="9525">
              <a:noFill/>
              <a:miter lim="800000"/>
              <a:headEnd/>
              <a:tailEnd/>
            </a:ln>
            <a:effectLst/>
          </p:spPr>
          <p:txBody>
            <a:bodyPr wrap="square">
              <a:spAutoFit/>
            </a:bodyPr>
            <a:lstStyle/>
            <a:p>
              <a:pPr marL="171450" indent="-171450" fontAlgn="base">
                <a:spcBef>
                  <a:spcPct val="0"/>
                </a:spcBef>
                <a:spcAft>
                  <a:spcPct val="0"/>
                </a:spcAft>
                <a:buFont typeface="Wingdings" panose="05000000000000000000" pitchFamily="2" charset="2"/>
                <a:buChar char="§"/>
              </a:pPr>
              <a:endParaRPr lang="en-US" sz="1100" dirty="0">
                <a:solidFill>
                  <a:prstClr val="black"/>
                </a:solidFill>
                <a:cs typeface="Arial" panose="020B0604020202020204" pitchFamily="34" charset="0"/>
              </a:endParaRPr>
            </a:p>
          </p:txBody>
        </p:sp>
      </p:grpSp>
      <p:sp>
        <p:nvSpPr>
          <p:cNvPr id="14" name="Rectangle 13"/>
          <p:cNvSpPr/>
          <p:nvPr/>
        </p:nvSpPr>
        <p:spPr>
          <a:xfrm>
            <a:off x="4308" y="5701054"/>
            <a:ext cx="4561702" cy="246221"/>
          </a:xfrm>
          <a:prstGeom prst="rect">
            <a:avLst/>
          </a:prstGeom>
        </p:spPr>
        <p:txBody>
          <a:bodyPr wrap="square">
            <a:spAutoFit/>
          </a:bodyPr>
          <a:lstStyle/>
          <a:p>
            <a:pPr marL="171450" lvl="2" indent="-171450" eaLnBrk="0" fontAlgn="base" hangingPunct="0">
              <a:spcBef>
                <a:spcPct val="0"/>
              </a:spcBef>
              <a:spcAft>
                <a:spcPct val="0"/>
              </a:spcAft>
              <a:buFont typeface="Wingdings" panose="05000000000000000000" pitchFamily="2" charset="2"/>
              <a:buChar char="§"/>
            </a:pPr>
            <a:endParaRPr lang="en-US" sz="1000" dirty="0">
              <a:solidFill>
                <a:prstClr val="black"/>
              </a:solidFill>
              <a:latin typeface="Arial" panose="020B0604020202020204" pitchFamily="34" charset="0"/>
              <a:ea typeface="Tahoma" pitchFamily="34" charset="0"/>
              <a:cs typeface="Tahoma" pitchFamily="34" charset="0"/>
            </a:endParaRPr>
          </a:p>
        </p:txBody>
      </p:sp>
      <p:sp>
        <p:nvSpPr>
          <p:cNvPr id="15" name="Rectangle 14"/>
          <p:cNvSpPr/>
          <p:nvPr/>
        </p:nvSpPr>
        <p:spPr>
          <a:xfrm>
            <a:off x="0" y="11673"/>
            <a:ext cx="6477000" cy="369332"/>
          </a:xfrm>
          <a:prstGeom prst="rect">
            <a:avLst/>
          </a:prstGeom>
        </p:spPr>
        <p:txBody>
          <a:bodyPr wrap="square">
            <a:spAutoFit/>
          </a:bodyPr>
          <a:lstStyle/>
          <a:p>
            <a:pPr eaLnBrk="0" fontAlgn="base" hangingPunct="0">
              <a:spcBef>
                <a:spcPct val="0"/>
              </a:spcBef>
              <a:spcAft>
                <a:spcPct val="0"/>
              </a:spcAft>
            </a:pPr>
            <a:r>
              <a:rPr lang="en-US" dirty="0">
                <a:latin typeface="Tahoma" panose="020B0604030504040204" pitchFamily="34" charset="0"/>
                <a:ea typeface="Tahoma" panose="020B0604030504040204" pitchFamily="34" charset="0"/>
                <a:cs typeface="Tahoma" panose="020B0604030504040204" pitchFamily="34" charset="0"/>
              </a:rPr>
              <a:t>(PORTFOLIO) Status Report for Week Ending xx/xx/xx</a:t>
            </a:r>
          </a:p>
        </p:txBody>
      </p:sp>
      <p:sp>
        <p:nvSpPr>
          <p:cNvPr id="17" name="Rectangle 16"/>
          <p:cNvSpPr/>
          <p:nvPr/>
        </p:nvSpPr>
        <p:spPr>
          <a:xfrm>
            <a:off x="4308" y="3543578"/>
            <a:ext cx="4643893" cy="261610"/>
          </a:xfrm>
          <a:prstGeom prst="rect">
            <a:avLst/>
          </a:prstGeom>
        </p:spPr>
        <p:txBody>
          <a:bodyPr wrap="square">
            <a:spAutoFit/>
          </a:bodyPr>
          <a:lstStyle/>
          <a:p>
            <a:pPr marL="171450" lvl="2" indent="-171450" eaLnBrk="0" hangingPunct="0">
              <a:buSzPct val="100000"/>
              <a:buFont typeface="Wingdings" pitchFamily="2" charset="2"/>
              <a:buChar char="ü"/>
              <a:defRPr/>
            </a:pPr>
            <a:endParaRPr lang="en-US" sz="1100" dirty="0">
              <a:solidFill>
                <a:prstClr val="black"/>
              </a:solidFill>
              <a:latin typeface="+mj-lt"/>
              <a:ea typeface="Tahoma" pitchFamily="34" charset="0"/>
              <a:cs typeface="Tahoma" pitchFamily="34" charset="0"/>
            </a:endParaRPr>
          </a:p>
        </p:txBody>
      </p:sp>
      <p:sp>
        <p:nvSpPr>
          <p:cNvPr id="18" name="Rectangle 58"/>
          <p:cNvSpPr>
            <a:spLocks noChangeArrowheads="1"/>
          </p:cNvSpPr>
          <p:nvPr/>
        </p:nvSpPr>
        <p:spPr bwMode="auto">
          <a:xfrm>
            <a:off x="0" y="5530561"/>
            <a:ext cx="4599618" cy="240455"/>
          </a:xfrm>
          <a:prstGeom prst="rect">
            <a:avLst/>
          </a:prstGeom>
          <a:solidFill>
            <a:srgbClr val="7030A0"/>
          </a:solidFill>
          <a:ln w="9525">
            <a:solidFill>
              <a:srgbClr val="000066"/>
            </a:solidFill>
            <a:miter lim="800000"/>
            <a:headEnd/>
            <a:tailEnd/>
          </a:ln>
        </p:spPr>
        <p:txBody>
          <a:bodyPr wrap="none" anchor="ctr"/>
          <a:lstStyle/>
          <a:p>
            <a:pPr fontAlgn="base">
              <a:spcBef>
                <a:spcPct val="0"/>
              </a:spcBef>
              <a:spcAft>
                <a:spcPct val="0"/>
              </a:spcAft>
            </a:pPr>
            <a:r>
              <a:rPr lang="en-US" sz="1400" dirty="0">
                <a:solidFill>
                  <a:prstClr val="white"/>
                </a:solidFill>
                <a:latin typeface="Tahoma" panose="020B0604030504040204" pitchFamily="34" charset="0"/>
                <a:ea typeface="Tahoma" panose="020B0604030504040204" pitchFamily="34" charset="0"/>
                <a:cs typeface="Tahoma" panose="020B0604030504040204" pitchFamily="34" charset="0"/>
              </a:rPr>
              <a:t>Planned Activities for Next Reporting Period</a:t>
            </a:r>
          </a:p>
        </p:txBody>
      </p:sp>
      <p:grpSp>
        <p:nvGrpSpPr>
          <p:cNvPr id="19" name="Group 18"/>
          <p:cNvGrpSpPr/>
          <p:nvPr/>
        </p:nvGrpSpPr>
        <p:grpSpPr>
          <a:xfrm>
            <a:off x="6468378" y="122175"/>
            <a:ext cx="2523222" cy="304804"/>
            <a:chOff x="12296789" y="121661"/>
            <a:chExt cx="4885514" cy="301431"/>
          </a:xfrm>
        </p:grpSpPr>
        <p:sp>
          <p:nvSpPr>
            <p:cNvPr id="20" name="Rectangle 3"/>
            <p:cNvSpPr>
              <a:spLocks noChangeArrowheads="1"/>
            </p:cNvSpPr>
            <p:nvPr/>
          </p:nvSpPr>
          <p:spPr bwMode="auto">
            <a:xfrm>
              <a:off x="12296789" y="121661"/>
              <a:ext cx="4479465" cy="301431"/>
            </a:xfrm>
            <a:prstGeom prst="rect">
              <a:avLst/>
            </a:prstGeom>
            <a:noFill/>
            <a:ln w="9525" algn="ctr">
              <a:noFill/>
              <a:miter lim="800000"/>
              <a:headEnd/>
              <a:tailEnd/>
            </a:ln>
          </p:spPr>
          <p:txBody>
            <a:bodyPr wrap="none" tIns="0"/>
            <a:lstStyle/>
            <a:p>
              <a:pPr algn="ctr" fontAlgn="base">
                <a:spcBef>
                  <a:spcPct val="20000"/>
                </a:spcBef>
                <a:spcAft>
                  <a:spcPct val="0"/>
                </a:spcAft>
              </a:pPr>
              <a:r>
                <a:rPr lang="en-US" sz="1000" dirty="0">
                  <a:solidFill>
                    <a:prstClr val="white"/>
                  </a:solidFill>
                  <a:latin typeface="Tahoma" panose="020B0604030504040204" pitchFamily="34" charset="0"/>
                  <a:ea typeface="Tahoma" panose="020B0604030504040204" pitchFamily="34" charset="0"/>
                  <a:cs typeface="Tahoma" panose="020B0604030504040204" pitchFamily="34" charset="0"/>
                </a:rPr>
                <a:t> </a:t>
              </a:r>
              <a:r>
                <a:rPr lang="en-US" sz="1400" dirty="0">
                  <a:latin typeface="Tahoma" panose="020B0604030504040204" pitchFamily="34" charset="0"/>
                  <a:ea typeface="Tahoma" panose="020B0604030504040204" pitchFamily="34" charset="0"/>
                  <a:cs typeface="Tahoma" panose="020B0604030504040204" pitchFamily="34" charset="0"/>
                </a:rPr>
                <a:t>Overall Status</a:t>
              </a:r>
            </a:p>
            <a:p>
              <a:pPr algn="ctr" fontAlgn="base">
                <a:spcBef>
                  <a:spcPct val="20000"/>
                </a:spcBef>
                <a:spcAft>
                  <a:spcPct val="0"/>
                </a:spcAft>
              </a:pPr>
              <a:endParaRPr lang="en-US" sz="1000" dirty="0">
                <a:solidFill>
                  <a:prstClr val="white"/>
                </a:solidFill>
                <a:latin typeface="Tahoma" panose="020B0604030504040204" pitchFamily="34" charset="0"/>
                <a:ea typeface="Tahoma" panose="020B0604030504040204" pitchFamily="34" charset="0"/>
                <a:cs typeface="Tahoma" panose="020B0604030504040204" pitchFamily="34" charset="0"/>
              </a:endParaRPr>
            </a:p>
            <a:p>
              <a:pPr algn="ctr" fontAlgn="base">
                <a:spcBef>
                  <a:spcPct val="20000"/>
                </a:spcBef>
                <a:spcAft>
                  <a:spcPct val="0"/>
                </a:spcAft>
              </a:pPr>
              <a:endParaRPr lang="en-US" sz="1000" dirty="0">
                <a:solidFill>
                  <a:prstClr val="white"/>
                </a:solidFill>
                <a:latin typeface="Tahoma" panose="020B0604030504040204" pitchFamily="34" charset="0"/>
                <a:ea typeface="Tahoma" panose="020B0604030504040204" pitchFamily="34" charset="0"/>
                <a:cs typeface="Tahoma" panose="020B0604030504040204" pitchFamily="34" charset="0"/>
              </a:endParaRPr>
            </a:p>
          </p:txBody>
        </p:sp>
        <p:sp>
          <p:nvSpPr>
            <p:cNvPr id="21" name="Rectangle 5"/>
            <p:cNvSpPr>
              <a:spLocks noChangeArrowheads="1"/>
            </p:cNvSpPr>
            <p:nvPr/>
          </p:nvSpPr>
          <p:spPr bwMode="auto">
            <a:xfrm>
              <a:off x="16344103" y="149026"/>
              <a:ext cx="228600" cy="152400"/>
            </a:xfrm>
            <a:prstGeom prst="rect">
              <a:avLst/>
            </a:prstGeom>
            <a:solidFill>
              <a:srgbClr val="008000"/>
            </a:solidFill>
            <a:ln w="9525">
              <a:solidFill>
                <a:srgbClr val="3EA519"/>
              </a:solidFill>
              <a:miter lim="800000"/>
              <a:headEnd/>
              <a:tailEnd/>
            </a:ln>
          </p:spPr>
          <p:txBody>
            <a:bodyPr wrap="none" anchor="ctr"/>
            <a:lstStyle/>
            <a:p>
              <a:pPr algn="ctr" fontAlgn="base">
                <a:spcBef>
                  <a:spcPct val="0"/>
                </a:spcBef>
                <a:spcAft>
                  <a:spcPct val="0"/>
                </a:spcAft>
              </a:pPr>
              <a:endParaRPr lang="en-US" sz="1200" b="1" dirty="0">
                <a:solidFill>
                  <a:prstClr val="white"/>
                </a:solidFill>
                <a:cs typeface="Arial" panose="020B0604020202020204" pitchFamily="34" charset="0"/>
              </a:endParaRPr>
            </a:p>
          </p:txBody>
        </p:sp>
        <p:sp>
          <p:nvSpPr>
            <p:cNvPr id="22" name="Rectangle 5"/>
            <p:cNvSpPr>
              <a:spLocks noChangeArrowheads="1"/>
            </p:cNvSpPr>
            <p:nvPr/>
          </p:nvSpPr>
          <p:spPr bwMode="auto">
            <a:xfrm>
              <a:off x="16648903" y="149026"/>
              <a:ext cx="228600" cy="152400"/>
            </a:xfrm>
            <a:prstGeom prst="rect">
              <a:avLst/>
            </a:prstGeom>
            <a:solidFill>
              <a:srgbClr val="FFC000"/>
            </a:solidFill>
            <a:ln w="9525">
              <a:solidFill>
                <a:srgbClr val="FFC000"/>
              </a:solidFill>
              <a:miter lim="800000"/>
              <a:headEnd/>
              <a:tailEnd/>
            </a:ln>
          </p:spPr>
          <p:txBody>
            <a:bodyPr wrap="none" anchor="ctr"/>
            <a:lstStyle/>
            <a:p>
              <a:pPr algn="ctr" fontAlgn="base">
                <a:spcBef>
                  <a:spcPct val="0"/>
                </a:spcBef>
                <a:spcAft>
                  <a:spcPct val="0"/>
                </a:spcAft>
              </a:pPr>
              <a:endParaRPr lang="en-US" sz="1400" b="1" dirty="0">
                <a:solidFill>
                  <a:srgbClr val="000000"/>
                </a:solidFill>
                <a:cs typeface="Arial" panose="020B0604020202020204" pitchFamily="34" charset="0"/>
              </a:endParaRPr>
            </a:p>
          </p:txBody>
        </p:sp>
        <p:sp>
          <p:nvSpPr>
            <p:cNvPr id="23" name="Rectangle 5"/>
            <p:cNvSpPr>
              <a:spLocks noChangeArrowheads="1"/>
            </p:cNvSpPr>
            <p:nvPr/>
          </p:nvSpPr>
          <p:spPr bwMode="auto">
            <a:xfrm>
              <a:off x="16953703" y="149026"/>
              <a:ext cx="228600" cy="152400"/>
            </a:xfrm>
            <a:prstGeom prst="rect">
              <a:avLst/>
            </a:prstGeom>
            <a:solidFill>
              <a:srgbClr val="FF0000"/>
            </a:solidFill>
            <a:ln w="9525">
              <a:solidFill>
                <a:srgbClr val="FF0000"/>
              </a:solidFill>
              <a:miter lim="800000"/>
              <a:headEnd/>
              <a:tailEnd/>
            </a:ln>
          </p:spPr>
          <p:txBody>
            <a:bodyPr wrap="none" anchor="ctr"/>
            <a:lstStyle/>
            <a:p>
              <a:pPr algn="ctr" fontAlgn="base">
                <a:spcBef>
                  <a:spcPct val="0"/>
                </a:spcBef>
                <a:spcAft>
                  <a:spcPct val="0"/>
                </a:spcAft>
              </a:pPr>
              <a:endParaRPr lang="en-US" sz="1400" b="1" dirty="0">
                <a:solidFill>
                  <a:srgbClr val="000000"/>
                </a:solidFill>
                <a:cs typeface="Arial" panose="020B0604020202020204" pitchFamily="34" charset="0"/>
              </a:endParaRPr>
            </a:p>
          </p:txBody>
        </p:sp>
        <p:sp>
          <p:nvSpPr>
            <p:cNvPr id="24" name="Rectangle 5"/>
            <p:cNvSpPr>
              <a:spLocks noChangeArrowheads="1"/>
            </p:cNvSpPr>
            <p:nvPr/>
          </p:nvSpPr>
          <p:spPr bwMode="auto">
            <a:xfrm>
              <a:off x="16039304" y="149026"/>
              <a:ext cx="228600" cy="152400"/>
            </a:xfrm>
            <a:prstGeom prst="rect">
              <a:avLst/>
            </a:prstGeom>
            <a:solidFill>
              <a:srgbClr val="111111"/>
            </a:solidFill>
            <a:ln w="9525">
              <a:solidFill>
                <a:schemeClr val="tx1"/>
              </a:solidFill>
              <a:miter lim="800000"/>
              <a:headEnd/>
              <a:tailEnd/>
            </a:ln>
          </p:spPr>
          <p:txBody>
            <a:bodyPr wrap="none" anchor="ctr"/>
            <a:lstStyle/>
            <a:p>
              <a:pPr algn="ctr" fontAlgn="base">
                <a:spcBef>
                  <a:spcPct val="0"/>
                </a:spcBef>
                <a:spcAft>
                  <a:spcPct val="0"/>
                </a:spcAft>
              </a:pPr>
              <a:endParaRPr lang="en-US" sz="1200" b="1" dirty="0">
                <a:solidFill>
                  <a:prstClr val="white"/>
                </a:solidFill>
                <a:cs typeface="Arial" panose="020B0604020202020204" pitchFamily="34" charset="0"/>
              </a:endParaRPr>
            </a:p>
          </p:txBody>
        </p:sp>
      </p:grpSp>
      <p:graphicFrame>
        <p:nvGraphicFramePr>
          <p:cNvPr id="29" name="Group 85"/>
          <p:cNvGraphicFramePr>
            <a:graphicFrameLocks noGrp="1"/>
          </p:cNvGraphicFramePr>
          <p:nvPr>
            <p:extLst>
              <p:ext uri="{D42A27DB-BD31-4B8C-83A1-F6EECF244321}">
                <p14:modId xmlns:p14="http://schemas.microsoft.com/office/powerpoint/2010/main" val="1408950688"/>
              </p:ext>
            </p:extLst>
          </p:nvPr>
        </p:nvGraphicFramePr>
        <p:xfrm>
          <a:off x="4580659" y="555499"/>
          <a:ext cx="4575294" cy="6302500"/>
        </p:xfrm>
        <a:graphic>
          <a:graphicData uri="http://schemas.openxmlformats.org/drawingml/2006/table">
            <a:tbl>
              <a:tblPr/>
              <a:tblGrid>
                <a:gridCol w="1336981">
                  <a:extLst>
                    <a:ext uri="{9D8B030D-6E8A-4147-A177-3AD203B41FA5}">
                      <a16:colId xmlns:a16="http://schemas.microsoft.com/office/drawing/2014/main" val="20000"/>
                    </a:ext>
                  </a:extLst>
                </a:gridCol>
                <a:gridCol w="393230">
                  <a:extLst>
                    <a:ext uri="{9D8B030D-6E8A-4147-A177-3AD203B41FA5}">
                      <a16:colId xmlns:a16="http://schemas.microsoft.com/office/drawing/2014/main" val="20001"/>
                    </a:ext>
                  </a:extLst>
                </a:gridCol>
                <a:gridCol w="366468">
                  <a:extLst>
                    <a:ext uri="{9D8B030D-6E8A-4147-A177-3AD203B41FA5}">
                      <a16:colId xmlns:a16="http://schemas.microsoft.com/office/drawing/2014/main" val="20002"/>
                    </a:ext>
                  </a:extLst>
                </a:gridCol>
                <a:gridCol w="441729">
                  <a:extLst>
                    <a:ext uri="{9D8B030D-6E8A-4147-A177-3AD203B41FA5}">
                      <a16:colId xmlns:a16="http://schemas.microsoft.com/office/drawing/2014/main" val="20003"/>
                    </a:ext>
                  </a:extLst>
                </a:gridCol>
                <a:gridCol w="606609">
                  <a:extLst>
                    <a:ext uri="{9D8B030D-6E8A-4147-A177-3AD203B41FA5}">
                      <a16:colId xmlns:a16="http://schemas.microsoft.com/office/drawing/2014/main" val="20004"/>
                    </a:ext>
                  </a:extLst>
                </a:gridCol>
                <a:gridCol w="1430277">
                  <a:extLst>
                    <a:ext uri="{9D8B030D-6E8A-4147-A177-3AD203B41FA5}">
                      <a16:colId xmlns:a16="http://schemas.microsoft.com/office/drawing/2014/main" val="20005"/>
                    </a:ext>
                  </a:extLst>
                </a:gridCol>
              </a:tblGrid>
              <a:tr h="67109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ahoma" panose="020B0604030504040204" pitchFamily="34" charset="0"/>
                        </a:rPr>
                        <a:t>Project</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AB0B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ahoma" panose="020B0604030504040204" pitchFamily="34" charset="0"/>
                        </a:rPr>
                        <a:t>Status </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AB0B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ahoma" panose="020B0604030504040204" pitchFamily="34" charset="0"/>
                        </a:rPr>
                        <a:t>% </a:t>
                      </a:r>
                    </a:p>
                    <a:p>
                      <a:pPr marL="0" marR="0" lvl="0" indent="0" algn="ctr"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ahoma" panose="020B0604030504040204" pitchFamily="34" charset="0"/>
                        </a:rPr>
                        <a:t>Comp </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AB0B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ahoma" panose="020B0604030504040204" pitchFamily="34" charset="0"/>
                        </a:rPr>
                        <a:t>Original </a:t>
                      </a:r>
                    </a:p>
                    <a:p>
                      <a:pPr marL="0" marR="0" lvl="0" indent="0" algn="ctr"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ahoma" panose="020B0604030504040204" pitchFamily="34" charset="0"/>
                        </a:rPr>
                        <a:t>Delivery Date</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AB0B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ahoma" panose="020B0604030504040204" pitchFamily="34" charset="0"/>
                        </a:rPr>
                        <a:t>Current </a:t>
                      </a:r>
                    </a:p>
                    <a:p>
                      <a:pPr marL="0" marR="0" lvl="0" indent="0" algn="ctr"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ahoma" panose="020B0604030504040204" pitchFamily="34" charset="0"/>
                        </a:rPr>
                        <a:t>Delivery Date</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AB0B6"/>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ahoma" panose="020B0604030504040204" pitchFamily="34" charset="0"/>
                        </a:rPr>
                        <a:t>Comments</a:t>
                      </a: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AB0B6"/>
                    </a:solidFill>
                  </a:tcPr>
                </a:tc>
                <a:extLst>
                  <a:ext uri="{0D108BD9-81ED-4DB2-BD59-A6C34878D82A}">
                    <a16:rowId xmlns:a16="http://schemas.microsoft.com/office/drawing/2014/main" val="10000"/>
                  </a:ext>
                </a:extLst>
              </a:tr>
              <a:tr h="511840">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i="0" baseline="0" dirty="0">
                          <a:solidFill>
                            <a:srgbClr val="00B050"/>
                          </a:solidFill>
                          <a:latin typeface="Tahoma" panose="020B0604030504040204" pitchFamily="34" charset="0"/>
                          <a:cs typeface="Arial" panose="020B0604020202020204" pitchFamily="34" charset="0"/>
                        </a:rPr>
                        <a:t>♦</a:t>
                      </a:r>
                      <a:endParaRPr lang="en-US" sz="1800" b="0" i="0" kern="1200" baseline="0" dirty="0">
                        <a:solidFill>
                          <a:srgbClr val="00B050"/>
                        </a:solidFill>
                        <a:latin typeface="Tahoma" panose="020B0604030504040204" pitchFamily="34" charset="0"/>
                        <a:ea typeface="+mn-ea"/>
                        <a:cs typeface="+mn-cs"/>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extLst>
                  <a:ext uri="{0D108BD9-81ED-4DB2-BD59-A6C34878D82A}">
                    <a16:rowId xmlns:a16="http://schemas.microsoft.com/office/drawing/2014/main" val="10001"/>
                  </a:ext>
                </a:extLst>
              </a:tr>
              <a:tr h="517394">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1400" b="0" i="0" baseline="0" dirty="0">
                        <a:latin typeface="Tahoma" panose="020B0604030504040204"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extLst>
                  <a:ext uri="{0D108BD9-81ED-4DB2-BD59-A6C34878D82A}">
                    <a16:rowId xmlns:a16="http://schemas.microsoft.com/office/drawing/2014/main" val="10002"/>
                  </a:ext>
                </a:extLst>
              </a:tr>
              <a:tr h="517394">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1400" b="0" i="0" baseline="0" dirty="0">
                        <a:latin typeface="Tahoma" panose="020B0604030504040204"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extLst>
                  <a:ext uri="{0D108BD9-81ED-4DB2-BD59-A6C34878D82A}">
                    <a16:rowId xmlns:a16="http://schemas.microsoft.com/office/drawing/2014/main" val="10003"/>
                  </a:ext>
                </a:extLst>
              </a:tr>
              <a:tr h="475913">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1400" b="0" i="0" baseline="0" dirty="0">
                        <a:latin typeface="Tahoma" panose="020B0604030504040204"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extLst>
                  <a:ext uri="{0D108BD9-81ED-4DB2-BD59-A6C34878D82A}">
                    <a16:rowId xmlns:a16="http://schemas.microsoft.com/office/drawing/2014/main" val="1911743547"/>
                  </a:ext>
                </a:extLst>
              </a:tr>
              <a:tr h="484004">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1400" b="0" i="0" baseline="0" dirty="0">
                        <a:latin typeface="Tahoma" panose="020B0604030504040204"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extLst>
                  <a:ext uri="{0D108BD9-81ED-4DB2-BD59-A6C34878D82A}">
                    <a16:rowId xmlns:a16="http://schemas.microsoft.com/office/drawing/2014/main" val="2933764771"/>
                  </a:ext>
                </a:extLst>
              </a:tr>
              <a:tr h="474767">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1400" b="0" i="0" baseline="0" dirty="0">
                        <a:latin typeface="Tahoma" panose="020B0604030504040204"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extLst>
                  <a:ext uri="{0D108BD9-81ED-4DB2-BD59-A6C34878D82A}">
                    <a16:rowId xmlns:a16="http://schemas.microsoft.com/office/drawing/2014/main" val="10004"/>
                  </a:ext>
                </a:extLst>
              </a:tr>
              <a:tr h="470464">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1400" b="0" i="0" baseline="0" dirty="0">
                        <a:latin typeface="Tahoma" panose="020B0604030504040204"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extLst>
                  <a:ext uri="{0D108BD9-81ED-4DB2-BD59-A6C34878D82A}">
                    <a16:rowId xmlns:a16="http://schemas.microsoft.com/office/drawing/2014/main" val="3725882020"/>
                  </a:ext>
                </a:extLst>
              </a:tr>
              <a:tr h="447498">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1400" b="0" i="0" baseline="0" dirty="0">
                        <a:latin typeface="Tahoma" panose="020B0604030504040204"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extLst>
                  <a:ext uri="{0D108BD9-81ED-4DB2-BD59-A6C34878D82A}">
                    <a16:rowId xmlns:a16="http://schemas.microsoft.com/office/drawing/2014/main" val="10005"/>
                  </a:ext>
                </a:extLst>
              </a:tr>
              <a:tr h="447498">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1400" b="0" i="0" baseline="0" dirty="0">
                        <a:latin typeface="Tahoma" panose="020B0604030504040204"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extLst>
                  <a:ext uri="{0D108BD9-81ED-4DB2-BD59-A6C34878D82A}">
                    <a16:rowId xmlns:a16="http://schemas.microsoft.com/office/drawing/2014/main" val="3620294225"/>
                  </a:ext>
                </a:extLst>
              </a:tr>
              <a:tr h="428211">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1400" b="0" i="0" baseline="0" dirty="0">
                        <a:latin typeface="Tahoma" panose="020B0604030504040204"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extLst>
                  <a:ext uri="{0D108BD9-81ED-4DB2-BD59-A6C34878D82A}">
                    <a16:rowId xmlns:a16="http://schemas.microsoft.com/office/drawing/2014/main" val="10006"/>
                  </a:ext>
                </a:extLst>
              </a:tr>
              <a:tr h="428211">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1400" b="0" i="0" baseline="0" dirty="0">
                        <a:latin typeface="Tahoma" panose="020B0604030504040204"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extLst>
                  <a:ext uri="{0D108BD9-81ED-4DB2-BD59-A6C34878D82A}">
                    <a16:rowId xmlns:a16="http://schemas.microsoft.com/office/drawing/2014/main" val="2945451390"/>
                  </a:ext>
                </a:extLst>
              </a:tr>
              <a:tr h="428211">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1400" b="0" i="0" baseline="0" dirty="0">
                        <a:latin typeface="Tahoma" panose="020B0604030504040204"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tc>
                  <a:txBody>
                    <a:bodyPr/>
                    <a:lstStyle/>
                    <a:p>
                      <a:endParaRPr lang="en-US" sz="800" b="0" i="0" baseline="0" dirty="0">
                        <a:latin typeface="Tahoma" panose="020B0604030504040204" pitchFamily="34"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1F2F3"/>
                    </a:solidFill>
                  </a:tcPr>
                </a:tc>
                <a:extLst>
                  <a:ext uri="{0D108BD9-81ED-4DB2-BD59-A6C34878D82A}">
                    <a16:rowId xmlns:a16="http://schemas.microsoft.com/office/drawing/2014/main" val="3627798488"/>
                  </a:ext>
                </a:extLst>
              </a:tr>
            </a:tbl>
          </a:graphicData>
        </a:graphic>
      </p:graphicFrame>
      <p:sp>
        <p:nvSpPr>
          <p:cNvPr id="38" name="Rectangle 7"/>
          <p:cNvSpPr>
            <a:spLocks noChangeArrowheads="1"/>
          </p:cNvSpPr>
          <p:nvPr/>
        </p:nvSpPr>
        <p:spPr bwMode="auto">
          <a:xfrm>
            <a:off x="-1" y="4389509"/>
            <a:ext cx="4593106" cy="1141048"/>
          </a:xfrm>
          <a:prstGeom prst="rect">
            <a:avLst/>
          </a:prstGeom>
          <a:solidFill>
            <a:srgbClr val="FFFFFF"/>
          </a:solidFill>
          <a:ln w="9525">
            <a:solidFill>
              <a:srgbClr val="000000"/>
            </a:solidFill>
            <a:miter lim="800000"/>
            <a:headEnd/>
            <a:tailEnd/>
          </a:ln>
        </p:spPr>
        <p:txBody>
          <a:bodyPr/>
          <a:lstStyle/>
          <a:p>
            <a:pPr marL="2057400" lvl="4" indent="-228600" fontAlgn="base">
              <a:spcBef>
                <a:spcPct val="0"/>
              </a:spcBef>
              <a:spcAft>
                <a:spcPts val="600"/>
              </a:spcAft>
              <a:buFont typeface="Wingdings 3" pitchFamily="18" charset="2"/>
              <a:buNone/>
            </a:pPr>
            <a:endParaRPr lang="en-US" sz="1100" dirty="0">
              <a:solidFill>
                <a:srgbClr val="000000"/>
              </a:solidFill>
              <a:cs typeface="Arial" panose="020B0604020202020204" pitchFamily="34" charset="0"/>
            </a:endParaRPr>
          </a:p>
        </p:txBody>
      </p:sp>
      <p:sp>
        <p:nvSpPr>
          <p:cNvPr id="39" name="Rectangle 58"/>
          <p:cNvSpPr>
            <a:spLocks noChangeArrowheads="1"/>
          </p:cNvSpPr>
          <p:nvPr/>
        </p:nvSpPr>
        <p:spPr bwMode="auto">
          <a:xfrm>
            <a:off x="-1" y="4203118"/>
            <a:ext cx="4599618" cy="240455"/>
          </a:xfrm>
          <a:prstGeom prst="rect">
            <a:avLst/>
          </a:prstGeom>
          <a:solidFill>
            <a:srgbClr val="7030A0"/>
          </a:solidFill>
          <a:ln w="9525">
            <a:solidFill>
              <a:srgbClr val="000066"/>
            </a:solidFill>
            <a:miter lim="800000"/>
            <a:headEnd/>
            <a:tailEnd/>
          </a:ln>
        </p:spPr>
        <p:txBody>
          <a:bodyPr wrap="none" anchor="ctr"/>
          <a:lstStyle/>
          <a:p>
            <a:pPr fontAlgn="base">
              <a:spcBef>
                <a:spcPct val="0"/>
              </a:spcBef>
              <a:spcAft>
                <a:spcPct val="0"/>
              </a:spcAft>
            </a:pPr>
            <a:r>
              <a:rPr lang="en-US" sz="1400" dirty="0">
                <a:solidFill>
                  <a:prstClr val="white"/>
                </a:solidFill>
                <a:latin typeface="Tahoma" panose="020B0604030504040204" pitchFamily="34" charset="0"/>
                <a:ea typeface="Tahoma" panose="020B0604030504040204" pitchFamily="34" charset="0"/>
                <a:cs typeface="Tahoma" panose="020B0604030504040204" pitchFamily="34" charset="0"/>
              </a:rPr>
              <a:t>Activities Accomplished This Reporting Period</a:t>
            </a:r>
          </a:p>
        </p:txBody>
      </p:sp>
      <p:sp>
        <p:nvSpPr>
          <p:cNvPr id="40" name="Rectangle 7"/>
          <p:cNvSpPr>
            <a:spLocks noChangeArrowheads="1"/>
          </p:cNvSpPr>
          <p:nvPr/>
        </p:nvSpPr>
        <p:spPr bwMode="auto">
          <a:xfrm>
            <a:off x="0" y="3081991"/>
            <a:ext cx="4593106" cy="1141048"/>
          </a:xfrm>
          <a:prstGeom prst="rect">
            <a:avLst/>
          </a:prstGeom>
          <a:solidFill>
            <a:srgbClr val="FFFFFF"/>
          </a:solidFill>
          <a:ln w="9525">
            <a:solidFill>
              <a:srgbClr val="000000"/>
            </a:solidFill>
            <a:miter lim="800000"/>
            <a:headEnd/>
            <a:tailEnd/>
          </a:ln>
        </p:spPr>
        <p:txBody>
          <a:bodyPr/>
          <a:lstStyle/>
          <a:p>
            <a:pPr marL="2057400" lvl="4" indent="-228600" fontAlgn="base">
              <a:spcBef>
                <a:spcPct val="0"/>
              </a:spcBef>
              <a:spcAft>
                <a:spcPts val="600"/>
              </a:spcAft>
              <a:buFont typeface="Wingdings 3" pitchFamily="18" charset="2"/>
              <a:buNone/>
            </a:pPr>
            <a:endParaRPr lang="en-US" sz="1100" dirty="0">
              <a:solidFill>
                <a:srgbClr val="000000"/>
              </a:solidFill>
              <a:cs typeface="Arial" panose="020B0604020202020204" pitchFamily="34" charset="0"/>
            </a:endParaRPr>
          </a:p>
        </p:txBody>
      </p:sp>
      <p:sp>
        <p:nvSpPr>
          <p:cNvPr id="45" name="Rectangle 7"/>
          <p:cNvSpPr>
            <a:spLocks noChangeArrowheads="1"/>
          </p:cNvSpPr>
          <p:nvPr/>
        </p:nvSpPr>
        <p:spPr bwMode="auto">
          <a:xfrm>
            <a:off x="0" y="547994"/>
            <a:ext cx="4593106" cy="1141048"/>
          </a:xfrm>
          <a:prstGeom prst="rect">
            <a:avLst/>
          </a:prstGeom>
          <a:solidFill>
            <a:srgbClr val="FFFFFF"/>
          </a:solidFill>
          <a:ln w="9525">
            <a:solidFill>
              <a:srgbClr val="000000"/>
            </a:solidFill>
            <a:miter lim="800000"/>
            <a:headEnd/>
            <a:tailEnd/>
          </a:ln>
        </p:spPr>
        <p:txBody>
          <a:bodyPr/>
          <a:lstStyle/>
          <a:p>
            <a:pPr marL="2057400" lvl="4" indent="-228600" fontAlgn="base">
              <a:spcBef>
                <a:spcPct val="0"/>
              </a:spcBef>
              <a:spcAft>
                <a:spcPts val="600"/>
              </a:spcAft>
              <a:buFont typeface="Wingdings 3" pitchFamily="18" charset="2"/>
              <a:buNone/>
            </a:pPr>
            <a:endParaRPr lang="en-US" sz="1100" dirty="0">
              <a:solidFill>
                <a:srgbClr val="000000"/>
              </a:solidFill>
              <a:cs typeface="Arial" panose="020B0604020202020204" pitchFamily="34" charset="0"/>
            </a:endParaRPr>
          </a:p>
        </p:txBody>
      </p:sp>
      <p:sp>
        <p:nvSpPr>
          <p:cNvPr id="46" name="Rectangle 58"/>
          <p:cNvSpPr>
            <a:spLocks noChangeArrowheads="1"/>
          </p:cNvSpPr>
          <p:nvPr/>
        </p:nvSpPr>
        <p:spPr bwMode="auto">
          <a:xfrm>
            <a:off x="0" y="361603"/>
            <a:ext cx="4599618" cy="240455"/>
          </a:xfrm>
          <a:prstGeom prst="rect">
            <a:avLst/>
          </a:prstGeom>
          <a:solidFill>
            <a:srgbClr val="7030A0"/>
          </a:solidFill>
          <a:ln w="9525">
            <a:solidFill>
              <a:srgbClr val="000066"/>
            </a:solidFill>
            <a:miter lim="800000"/>
            <a:headEnd/>
            <a:tailEnd/>
          </a:ln>
        </p:spPr>
        <p:txBody>
          <a:bodyPr wrap="none" anchor="ctr"/>
          <a:lstStyle/>
          <a:p>
            <a:pPr fontAlgn="base">
              <a:spcBef>
                <a:spcPct val="0"/>
              </a:spcBef>
              <a:spcAft>
                <a:spcPct val="0"/>
              </a:spcAft>
            </a:pPr>
            <a:r>
              <a:rPr lang="en-US" sz="1400" dirty="0">
                <a:solidFill>
                  <a:prstClr val="white"/>
                </a:solidFill>
                <a:latin typeface="Tahoma" panose="020B0604030504040204" pitchFamily="34" charset="0"/>
                <a:ea typeface="Tahoma" panose="020B0604030504040204" pitchFamily="34" charset="0"/>
                <a:cs typeface="Tahoma" panose="020B0604030504040204" pitchFamily="34" charset="0"/>
              </a:rPr>
              <a:t>Summary</a:t>
            </a:r>
          </a:p>
        </p:txBody>
      </p:sp>
      <p:sp>
        <p:nvSpPr>
          <p:cNvPr id="42" name="Rectangle 7"/>
          <p:cNvSpPr>
            <a:spLocks noChangeArrowheads="1"/>
          </p:cNvSpPr>
          <p:nvPr/>
        </p:nvSpPr>
        <p:spPr bwMode="auto">
          <a:xfrm>
            <a:off x="0" y="1786591"/>
            <a:ext cx="4593106" cy="1141048"/>
          </a:xfrm>
          <a:prstGeom prst="rect">
            <a:avLst/>
          </a:prstGeom>
          <a:solidFill>
            <a:srgbClr val="FFFFFF"/>
          </a:solidFill>
          <a:ln w="9525">
            <a:solidFill>
              <a:srgbClr val="000000"/>
            </a:solidFill>
            <a:miter lim="800000"/>
            <a:headEnd/>
            <a:tailEnd/>
          </a:ln>
        </p:spPr>
        <p:txBody>
          <a:bodyPr/>
          <a:lstStyle/>
          <a:p>
            <a:pPr lvl="4" fontAlgn="base">
              <a:spcBef>
                <a:spcPct val="0"/>
              </a:spcBef>
              <a:spcAft>
                <a:spcPts val="600"/>
              </a:spcAft>
            </a:pPr>
            <a:endParaRPr lang="en-US" sz="1100" dirty="0">
              <a:solidFill>
                <a:srgbClr val="000000"/>
              </a:solidFill>
              <a:cs typeface="Arial" panose="020B0604020202020204" pitchFamily="34" charset="0"/>
            </a:endParaRPr>
          </a:p>
        </p:txBody>
      </p:sp>
      <p:sp>
        <p:nvSpPr>
          <p:cNvPr id="43" name="Rectangle 58"/>
          <p:cNvSpPr>
            <a:spLocks noChangeArrowheads="1"/>
          </p:cNvSpPr>
          <p:nvPr/>
        </p:nvSpPr>
        <p:spPr bwMode="auto">
          <a:xfrm>
            <a:off x="0" y="1600200"/>
            <a:ext cx="4599618" cy="240455"/>
          </a:xfrm>
          <a:prstGeom prst="rect">
            <a:avLst/>
          </a:prstGeom>
          <a:solidFill>
            <a:srgbClr val="7030A0"/>
          </a:solidFill>
          <a:ln w="9525">
            <a:solidFill>
              <a:srgbClr val="000066"/>
            </a:solidFill>
            <a:miter lim="800000"/>
            <a:headEnd/>
            <a:tailEnd/>
          </a:ln>
        </p:spPr>
        <p:txBody>
          <a:bodyPr wrap="none" anchor="ctr"/>
          <a:lstStyle/>
          <a:p>
            <a:pPr fontAlgn="base">
              <a:spcBef>
                <a:spcPct val="0"/>
              </a:spcBef>
              <a:spcAft>
                <a:spcPct val="0"/>
              </a:spcAft>
            </a:pPr>
            <a:r>
              <a:rPr lang="en-US" sz="1400" dirty="0">
                <a:solidFill>
                  <a:prstClr val="white"/>
                </a:solidFill>
                <a:latin typeface="Tahoma" panose="020B0604030504040204" pitchFamily="34" charset="0"/>
                <a:ea typeface="Tahoma" panose="020B0604030504040204" pitchFamily="34" charset="0"/>
                <a:cs typeface="Tahoma" panose="020B0604030504040204" pitchFamily="34" charset="0"/>
              </a:rPr>
              <a:t>Key Decisions Made</a:t>
            </a:r>
          </a:p>
        </p:txBody>
      </p:sp>
      <p:sp>
        <p:nvSpPr>
          <p:cNvPr id="41" name="Rectangle 58"/>
          <p:cNvSpPr>
            <a:spLocks noChangeArrowheads="1"/>
          </p:cNvSpPr>
          <p:nvPr/>
        </p:nvSpPr>
        <p:spPr bwMode="auto">
          <a:xfrm>
            <a:off x="0" y="2895600"/>
            <a:ext cx="4599618" cy="240455"/>
          </a:xfrm>
          <a:prstGeom prst="rect">
            <a:avLst/>
          </a:prstGeom>
          <a:solidFill>
            <a:srgbClr val="7030A0"/>
          </a:solidFill>
          <a:ln w="9525">
            <a:solidFill>
              <a:srgbClr val="000066"/>
            </a:solidFill>
            <a:miter lim="800000"/>
            <a:headEnd/>
            <a:tailEnd/>
          </a:ln>
        </p:spPr>
        <p:txBody>
          <a:bodyPr wrap="none" anchor="ctr"/>
          <a:lstStyle/>
          <a:p>
            <a:pPr fontAlgn="base">
              <a:spcBef>
                <a:spcPct val="0"/>
              </a:spcBef>
              <a:spcAft>
                <a:spcPct val="0"/>
              </a:spcAft>
            </a:pPr>
            <a:r>
              <a:rPr lang="en-US" sz="1400" dirty="0">
                <a:solidFill>
                  <a:prstClr val="white"/>
                </a:solidFill>
                <a:latin typeface="Tahoma" panose="020B0604030504040204" pitchFamily="34" charset="0"/>
                <a:ea typeface="Tahoma" panose="020B0604030504040204" pitchFamily="34" charset="0"/>
                <a:cs typeface="Tahoma" panose="020B0604030504040204" pitchFamily="34" charset="0"/>
              </a:rPr>
              <a:t>Items Requiring Management Attention</a:t>
            </a:r>
          </a:p>
        </p:txBody>
      </p:sp>
      <p:sp>
        <p:nvSpPr>
          <p:cNvPr id="49" name="Rectangle 58"/>
          <p:cNvSpPr>
            <a:spLocks noChangeArrowheads="1"/>
          </p:cNvSpPr>
          <p:nvPr/>
        </p:nvSpPr>
        <p:spPr bwMode="auto">
          <a:xfrm>
            <a:off x="4599617" y="361603"/>
            <a:ext cx="4544383" cy="240455"/>
          </a:xfrm>
          <a:prstGeom prst="rect">
            <a:avLst/>
          </a:prstGeom>
          <a:solidFill>
            <a:srgbClr val="7030A0"/>
          </a:solidFill>
          <a:ln w="9525">
            <a:solidFill>
              <a:srgbClr val="000066"/>
            </a:solidFill>
            <a:miter lim="800000"/>
            <a:headEnd/>
            <a:tailEnd/>
          </a:ln>
        </p:spPr>
        <p:txBody>
          <a:bodyPr wrap="none" anchor="ctr"/>
          <a:lstStyle/>
          <a:p>
            <a:pPr fontAlgn="base">
              <a:spcBef>
                <a:spcPct val="0"/>
              </a:spcBef>
              <a:spcAft>
                <a:spcPct val="0"/>
              </a:spcAft>
            </a:pPr>
            <a:r>
              <a:rPr lang="en-US" sz="1400" dirty="0">
                <a:solidFill>
                  <a:prstClr val="white"/>
                </a:solidFill>
                <a:latin typeface="Tahoma" panose="020B0604030504040204" pitchFamily="34" charset="0"/>
                <a:ea typeface="Tahoma" panose="020B0604030504040204" pitchFamily="34" charset="0"/>
                <a:cs typeface="Tahoma" panose="020B0604030504040204" pitchFamily="34" charset="0"/>
              </a:rPr>
              <a:t>Deliverables and Milestones</a:t>
            </a:r>
          </a:p>
        </p:txBody>
      </p:sp>
      <p:sp>
        <p:nvSpPr>
          <p:cNvPr id="54" name="TextBox 53"/>
          <p:cNvSpPr txBox="1"/>
          <p:nvPr/>
        </p:nvSpPr>
        <p:spPr>
          <a:xfrm>
            <a:off x="-1" y="3141027"/>
            <a:ext cx="4561703" cy="307777"/>
          </a:xfrm>
          <a:prstGeom prst="rect">
            <a:avLst/>
          </a:prstGeom>
          <a:noFill/>
        </p:spPr>
        <p:txBody>
          <a:bodyPr wrap="square" rtlCol="0">
            <a:spAutoFit/>
          </a:bodyPr>
          <a:lstStyle/>
          <a:p>
            <a:pPr marL="285750" indent="-285750">
              <a:buFont typeface="Wingdings" panose="05000000000000000000" pitchFamily="2" charset="2"/>
              <a:buChar char="Ø"/>
            </a:pPr>
            <a:r>
              <a:rPr lang="en-US" sz="1400" dirty="0"/>
              <a:t>Item and Action</a:t>
            </a:r>
          </a:p>
        </p:txBody>
      </p:sp>
      <p:sp>
        <p:nvSpPr>
          <p:cNvPr id="55" name="TextBox 54"/>
          <p:cNvSpPr txBox="1"/>
          <p:nvPr/>
        </p:nvSpPr>
        <p:spPr>
          <a:xfrm>
            <a:off x="-6514" y="4463274"/>
            <a:ext cx="4561703" cy="756458"/>
          </a:xfrm>
          <a:prstGeom prst="rect">
            <a:avLst/>
          </a:prstGeom>
          <a:noFill/>
        </p:spPr>
        <p:txBody>
          <a:bodyPr wrap="square" rtlCol="0">
            <a:spAutoFit/>
          </a:bodyPr>
          <a:lstStyle/>
          <a:p>
            <a:endParaRPr lang="en-US"/>
          </a:p>
        </p:txBody>
      </p:sp>
      <p:sp>
        <p:nvSpPr>
          <p:cNvPr id="56" name="TextBox 55"/>
          <p:cNvSpPr txBox="1"/>
          <p:nvPr/>
        </p:nvSpPr>
        <p:spPr>
          <a:xfrm>
            <a:off x="0" y="5792221"/>
            <a:ext cx="4561703" cy="756458"/>
          </a:xfrm>
          <a:prstGeom prst="rect">
            <a:avLst/>
          </a:prstGeom>
          <a:noFill/>
        </p:spPr>
        <p:txBody>
          <a:bodyPr wrap="square" rtlCol="0">
            <a:spAutoFit/>
          </a:bodyPr>
          <a:lstStyle/>
          <a:p>
            <a:endParaRPr lang="en-US"/>
          </a:p>
        </p:txBody>
      </p:sp>
      <p:sp>
        <p:nvSpPr>
          <p:cNvPr id="57" name="TextBox 56"/>
          <p:cNvSpPr txBox="1"/>
          <p:nvPr/>
        </p:nvSpPr>
        <p:spPr>
          <a:xfrm>
            <a:off x="18956" y="4455268"/>
            <a:ext cx="4561703" cy="307777"/>
          </a:xfrm>
          <a:prstGeom prst="rect">
            <a:avLst/>
          </a:prstGeom>
          <a:noFill/>
        </p:spPr>
        <p:txBody>
          <a:bodyPr wrap="square" rtlCol="0">
            <a:spAutoFit/>
          </a:bodyPr>
          <a:lstStyle/>
          <a:p>
            <a:pPr marL="285750" indent="-285750">
              <a:buFont typeface="Wingdings" panose="05000000000000000000" pitchFamily="2" charset="2"/>
              <a:buChar char="ü"/>
            </a:pPr>
            <a:r>
              <a:rPr lang="en-US" sz="1400" dirty="0"/>
              <a:t>Activity and Benefit</a:t>
            </a:r>
          </a:p>
        </p:txBody>
      </p:sp>
      <p:sp>
        <p:nvSpPr>
          <p:cNvPr id="58" name="TextBox 57"/>
          <p:cNvSpPr txBox="1"/>
          <p:nvPr/>
        </p:nvSpPr>
        <p:spPr>
          <a:xfrm>
            <a:off x="9431" y="5787620"/>
            <a:ext cx="4561703" cy="307777"/>
          </a:xfrm>
          <a:prstGeom prst="rect">
            <a:avLst/>
          </a:prstGeom>
          <a:noFill/>
        </p:spPr>
        <p:txBody>
          <a:bodyPr wrap="square" rtlCol="0">
            <a:spAutoFit/>
          </a:bodyPr>
          <a:lstStyle/>
          <a:p>
            <a:pPr marL="285750" indent="-285750">
              <a:buFont typeface="Wingdings" panose="05000000000000000000" pitchFamily="2" charset="2"/>
              <a:buChar char="q"/>
            </a:pPr>
            <a:r>
              <a:rPr lang="en-US" sz="1400" dirty="0"/>
              <a:t>Activity and Expected Result</a:t>
            </a:r>
          </a:p>
        </p:txBody>
      </p:sp>
      <p:sp>
        <p:nvSpPr>
          <p:cNvPr id="59" name="TextBox 58"/>
          <p:cNvSpPr txBox="1"/>
          <p:nvPr/>
        </p:nvSpPr>
        <p:spPr>
          <a:xfrm>
            <a:off x="-1" y="1845304"/>
            <a:ext cx="4561703" cy="307777"/>
          </a:xfrm>
          <a:prstGeom prst="rect">
            <a:avLst/>
          </a:prstGeom>
          <a:noFill/>
        </p:spPr>
        <p:txBody>
          <a:bodyPr wrap="square" rtlCol="0">
            <a:spAutoFit/>
          </a:bodyPr>
          <a:lstStyle/>
          <a:p>
            <a:pPr marL="285750" indent="-285750">
              <a:buFont typeface="Wingdings" panose="05000000000000000000" pitchFamily="2" charset="2"/>
              <a:buChar char="v"/>
            </a:pPr>
            <a:r>
              <a:rPr lang="en-US" sz="1400" dirty="0"/>
              <a:t>Decision and Outcome</a:t>
            </a:r>
          </a:p>
        </p:txBody>
      </p:sp>
      <p:sp>
        <p:nvSpPr>
          <p:cNvPr id="47" name="Footer Placeholder 4"/>
          <p:cNvSpPr>
            <a:spLocks noGrp="1"/>
          </p:cNvSpPr>
          <p:nvPr>
            <p:ph type="ftr" sz="quarter" idx="4294967295"/>
          </p:nvPr>
        </p:nvSpPr>
        <p:spPr>
          <a:xfrm>
            <a:off x="7817224" y="6548679"/>
            <a:ext cx="1326776" cy="309321"/>
          </a:xfrm>
          <a:prstGeom prst="rect">
            <a:avLst/>
          </a:prstGeom>
        </p:spPr>
        <p:txBody>
          <a:bodyPr/>
          <a:lstStyle>
            <a:lvl1pPr algn="r">
              <a:defRPr sz="900">
                <a:solidFill>
                  <a:schemeClr val="tx2"/>
                </a:solidFill>
                <a:latin typeface="Segoe UI" pitchFamily="34" charset="0"/>
                <a:cs typeface="Segoe UI" pitchFamily="34" charset="0"/>
              </a:defRPr>
            </a:lvl1pPr>
          </a:lstStyle>
          <a:p>
            <a:r>
              <a:rPr lang="en-US" sz="800" b="1" dirty="0">
                <a:solidFill>
                  <a:schemeClr val="tx1"/>
                </a:solidFill>
              </a:rPr>
              <a:t>©2017 PMO Strategies</a:t>
            </a:r>
          </a:p>
        </p:txBody>
      </p:sp>
      <p:sp>
        <p:nvSpPr>
          <p:cNvPr id="48" name="Rectangle 5"/>
          <p:cNvSpPr>
            <a:spLocks noChangeArrowheads="1"/>
          </p:cNvSpPr>
          <p:nvPr/>
        </p:nvSpPr>
        <p:spPr bwMode="auto">
          <a:xfrm>
            <a:off x="8239357" y="145081"/>
            <a:ext cx="118065" cy="154105"/>
          </a:xfrm>
          <a:prstGeom prst="rect">
            <a:avLst/>
          </a:prstGeom>
          <a:solidFill>
            <a:schemeClr val="bg1"/>
          </a:solidFill>
          <a:ln w="9525">
            <a:solidFill>
              <a:schemeClr val="tx1"/>
            </a:solidFill>
            <a:miter lim="800000"/>
            <a:headEnd/>
            <a:tailEnd/>
          </a:ln>
        </p:spPr>
        <p:txBody>
          <a:bodyPr wrap="none" anchor="ctr"/>
          <a:lstStyle/>
          <a:p>
            <a:pPr algn="ctr" fontAlgn="base">
              <a:spcBef>
                <a:spcPct val="0"/>
              </a:spcBef>
              <a:spcAft>
                <a:spcPct val="0"/>
              </a:spcAft>
            </a:pPr>
            <a:endParaRPr lang="en-US" sz="1200" b="1" dirty="0">
              <a:solidFill>
                <a:prstClr val="white"/>
              </a:solidFill>
              <a:cs typeface="Arial" panose="020B0604020202020204" pitchFamily="34" charset="0"/>
            </a:endParaRPr>
          </a:p>
        </p:txBody>
      </p:sp>
      <p:pic>
        <p:nvPicPr>
          <p:cNvPr id="4" name="Picture 3">
            <a:extLst>
              <a:ext uri="{FF2B5EF4-FFF2-40B4-BE49-F238E27FC236}">
                <a16:creationId xmlns:a16="http://schemas.microsoft.com/office/drawing/2014/main" id="{6B469BEF-DFE7-44C1-A211-45177A2E9F6F}"/>
              </a:ext>
            </a:extLst>
          </p:cNvPr>
          <p:cNvPicPr>
            <a:picLocks noChangeAspect="1"/>
          </p:cNvPicPr>
          <p:nvPr/>
        </p:nvPicPr>
        <p:blipFill>
          <a:blip r:embed="rId3"/>
          <a:stretch>
            <a:fillRect/>
          </a:stretch>
        </p:blipFill>
        <p:spPr>
          <a:xfrm>
            <a:off x="18956" y="6460621"/>
            <a:ext cx="739353" cy="385037"/>
          </a:xfrm>
          <a:prstGeom prst="rect">
            <a:avLst/>
          </a:prstGeom>
        </p:spPr>
      </p:pic>
    </p:spTree>
    <p:extLst>
      <p:ext uri="{BB962C8B-B14F-4D97-AF65-F5344CB8AC3E}">
        <p14:creationId xmlns:p14="http://schemas.microsoft.com/office/powerpoint/2010/main" val="12771931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63664C49B2D4A438642372C808199F0" ma:contentTypeVersion="7" ma:contentTypeDescription="Create a new document." ma:contentTypeScope="" ma:versionID="756e89568ef7105d45ae37280f2d67f6">
  <xsd:schema xmlns:xsd="http://www.w3.org/2001/XMLSchema" xmlns:xs="http://www.w3.org/2001/XMLSchema" xmlns:p="http://schemas.microsoft.com/office/2006/metadata/properties" xmlns:ns2="5a89d3ba-fea0-45ef-ba8d-06cc567abab2" xmlns:ns3="98838699-4e4f-4dc2-88af-3a0cb934f81d" targetNamespace="http://schemas.microsoft.com/office/2006/metadata/properties" ma:root="true" ma:fieldsID="592194c325a73d90d9239f14d979345b" ns2:_="" ns3:_="">
    <xsd:import namespace="5a89d3ba-fea0-45ef-ba8d-06cc567abab2"/>
    <xsd:import namespace="98838699-4e4f-4dc2-88af-3a0cb934f81d"/>
    <xsd:element name="properties">
      <xsd:complexType>
        <xsd:sequence>
          <xsd:element name="documentManagement">
            <xsd:complexType>
              <xsd:all>
                <xsd:element ref="ns2:SharedWithUsers" minOccurs="0"/>
                <xsd:element ref="ns2:SharingHintHash" minOccurs="0"/>
                <xsd:element ref="ns2:SharedWithDetails" minOccurs="0"/>
                <xsd:element ref="ns3:MediaServiceMetadata" minOccurs="0"/>
                <xsd:element ref="ns3:MediaServiceFastMetadata" minOccurs="0"/>
                <xsd:element ref="ns3:MediaServiceDateTaken" minOccurs="0"/>
                <xsd:element ref="ns3: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89d3ba-fea0-45ef-ba8d-06cc567abab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8838699-4e4f-4dc2-88af-3a0cb934f81d"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5EE4EA9-BD0E-467E-B587-B2B3F821DA99}">
  <ds:schemaRefs>
    <ds:schemaRef ds:uri="http://schemas.microsoft.com/sharepoint/v3/contenttype/forms"/>
  </ds:schemaRefs>
</ds:datastoreItem>
</file>

<file path=customXml/itemProps2.xml><?xml version="1.0" encoding="utf-8"?>
<ds:datastoreItem xmlns:ds="http://schemas.openxmlformats.org/officeDocument/2006/customXml" ds:itemID="{33845EDE-1552-428A-9B5C-2B37DC452C3B}">
  <ds:schemaRefs>
    <ds:schemaRef ds:uri="http://purl.org/dc/elements/1.1/"/>
    <ds:schemaRef ds:uri="http://schemas.openxmlformats.org/package/2006/metadata/core-properties"/>
    <ds:schemaRef ds:uri="http://schemas.microsoft.com/office/infopath/2007/PartnerControls"/>
    <ds:schemaRef ds:uri="http://purl.org/dc/terms/"/>
    <ds:schemaRef ds:uri="5a89d3ba-fea0-45ef-ba8d-06cc567abab2"/>
    <ds:schemaRef ds:uri="http://schemas.microsoft.com/office/2006/documentManagement/types"/>
    <ds:schemaRef ds:uri="98838699-4e4f-4dc2-88af-3a0cb934f81d"/>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57222F69-3407-4C04-B063-E2CF5192DE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89d3ba-fea0-45ef-ba8d-06cc567abab2"/>
    <ds:schemaRef ds:uri="98838699-4e4f-4dc2-88af-3a0cb934f81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17091</TotalTime>
  <Words>291</Words>
  <Application>Microsoft Office PowerPoint</Application>
  <PresentationFormat>On-screen Show (4:3)</PresentationFormat>
  <Paragraphs>32</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Century Gothic</vt:lpstr>
      <vt:lpstr>Segoe UI</vt:lpstr>
      <vt:lpstr>Tahoma</vt:lpstr>
      <vt:lpstr>Wingdings</vt:lpstr>
      <vt:lpstr>Wingdings 3</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PMO Strategies</dc:creator>
  <cp:lastModifiedBy>MB Leaf</cp:lastModifiedBy>
  <cp:revision>107</cp:revision>
  <dcterms:created xsi:type="dcterms:W3CDTF">2016-04-04T18:37:23Z</dcterms:created>
  <dcterms:modified xsi:type="dcterms:W3CDTF">2017-09-04T13:31:21Z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0x010100C63664C49B2D4A438642372C808199F0</vt:lpwstr>
  </property>
</Properties>
</file>